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70" r:id="rId12"/>
    <p:sldId id="271" r:id="rId13"/>
    <p:sldId id="272" r:id="rId14"/>
    <p:sldId id="266" r:id="rId15"/>
    <p:sldId id="267" r:id="rId16"/>
    <p:sldId id="268" r:id="rId17"/>
    <p:sldId id="269"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67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DE102B0E-A716-4CE5-9BE0-9106594B59D9}" type="datetimeFigureOut">
              <a:rPr lang="ru-RU" smtClean="0"/>
              <a:t>01.11.2024</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CF1778F-18D5-4DDA-B0D9-C4A38E901712}" type="slidenum">
              <a:rPr lang="ru-RU" smtClean="0"/>
              <a:t>‹#›</a:t>
            </a:fld>
            <a:endParaRPr lang="ru-RU"/>
          </a:p>
        </p:txBody>
      </p:sp>
    </p:spTree>
    <p:extLst>
      <p:ext uri="{BB962C8B-B14F-4D97-AF65-F5344CB8AC3E}">
        <p14:creationId xmlns:p14="http://schemas.microsoft.com/office/powerpoint/2010/main" val="1926470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E102B0E-A716-4CE5-9BE0-9106594B59D9}" type="datetimeFigureOut">
              <a:rPr lang="ru-RU" smtClean="0"/>
              <a:t>01.11.2024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4223652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DE102B0E-A716-4CE5-9BE0-9106594B59D9}" type="datetimeFigureOut">
              <a:rPr lang="ru-RU" smtClean="0"/>
              <a:t>01.11.2024</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CF1778F-18D5-4DDA-B0D9-C4A38E901712}" type="slidenum">
              <a:rPr lang="ru-RU" smtClean="0"/>
              <a:t>‹#›</a:t>
            </a:fld>
            <a:endParaRPr lang="ru-RU"/>
          </a:p>
        </p:txBody>
      </p:sp>
    </p:spTree>
    <p:extLst>
      <p:ext uri="{BB962C8B-B14F-4D97-AF65-F5344CB8AC3E}">
        <p14:creationId xmlns:p14="http://schemas.microsoft.com/office/powerpoint/2010/main" val="165937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E102B0E-A716-4CE5-9BE0-9106594B59D9}" type="datetimeFigureOut">
              <a:rPr lang="ru-RU" smtClean="0"/>
              <a:t>01.11.2024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425957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E102B0E-A716-4CE5-9BE0-9106594B59D9}" type="datetimeFigureOut">
              <a:rPr lang="ru-RU" smtClean="0"/>
              <a:t>01.11.2024</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CF1778F-18D5-4DDA-B0D9-C4A38E901712}" type="slidenum">
              <a:rPr lang="ru-RU" smtClean="0"/>
              <a:t>‹#›</a:t>
            </a:fld>
            <a:endParaRPr lang="ru-RU"/>
          </a:p>
        </p:txBody>
      </p:sp>
    </p:spTree>
    <p:extLst>
      <p:ext uri="{BB962C8B-B14F-4D97-AF65-F5344CB8AC3E}">
        <p14:creationId xmlns:p14="http://schemas.microsoft.com/office/powerpoint/2010/main" val="1464277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E102B0E-A716-4CE5-9BE0-9106594B59D9}" type="datetimeFigureOut">
              <a:rPr lang="ru-RU" smtClean="0"/>
              <a:t>01.11.2024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235944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E102B0E-A716-4CE5-9BE0-9106594B59D9}" type="datetimeFigureOut">
              <a:rPr lang="ru-RU" smtClean="0"/>
              <a:t>01.11.2024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612776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DE102B0E-A716-4CE5-9BE0-9106594B59D9}" type="datetimeFigureOut">
              <a:rPr lang="ru-RU" smtClean="0"/>
              <a:t>01.11.2024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2518960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02B0E-A716-4CE5-9BE0-9106594B59D9}" type="datetimeFigureOut">
              <a:rPr lang="ru-RU" smtClean="0"/>
              <a:t>01.11.2024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3044857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E102B0E-A716-4CE5-9BE0-9106594B59D9}" type="datetimeFigureOut">
              <a:rPr lang="ru-RU" smtClean="0"/>
              <a:t>01.11.2024</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CF1778F-18D5-4DDA-B0D9-C4A38E901712}" type="slidenum">
              <a:rPr lang="ru-RU" smtClean="0"/>
              <a:t>‹#›</a:t>
            </a:fld>
            <a:endParaRPr lang="ru-RU"/>
          </a:p>
        </p:txBody>
      </p:sp>
    </p:spTree>
    <p:extLst>
      <p:ext uri="{BB962C8B-B14F-4D97-AF65-F5344CB8AC3E}">
        <p14:creationId xmlns:p14="http://schemas.microsoft.com/office/powerpoint/2010/main" val="156675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E102B0E-A716-4CE5-9BE0-9106594B59D9}" type="datetimeFigureOut">
              <a:rPr lang="ru-RU" smtClean="0"/>
              <a:t>01.11.2024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CF1778F-18D5-4DDA-B0D9-C4A38E901712}" type="slidenum">
              <a:rPr lang="ru-RU" smtClean="0"/>
              <a:t>‹#›</a:t>
            </a:fld>
            <a:endParaRPr lang="ru-RU"/>
          </a:p>
        </p:txBody>
      </p:sp>
    </p:spTree>
    <p:extLst>
      <p:ext uri="{BB962C8B-B14F-4D97-AF65-F5344CB8AC3E}">
        <p14:creationId xmlns:p14="http://schemas.microsoft.com/office/powerpoint/2010/main" val="1491680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DE102B0E-A716-4CE5-9BE0-9106594B59D9}" type="datetimeFigureOut">
              <a:rPr lang="ru-RU" smtClean="0"/>
              <a:t>01.11.2024</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CF1778F-18D5-4DDA-B0D9-C4A38E901712}" type="slidenum">
              <a:rPr lang="ru-RU" smtClean="0"/>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249493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ru.wikipedia.org/wiki/%D0%9E%D0%BF%D0%B5%D1%80%D0%B0%D1%86%D0%B8%D0%BE%D0%BD%D0%BD%D0%B0%D1%8F_%D1%81%D0%B8%D1%81%D1%82%D0%B5%D0%BC%D0%B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04356" y="4826525"/>
            <a:ext cx="7236642" cy="961534"/>
          </a:xfrm>
        </p:spPr>
        <p:txBody>
          <a:bodyPr anchor="ctr">
            <a:normAutofit fontScale="90000"/>
          </a:bodyPr>
          <a:lstStyle/>
          <a:p>
            <a:pPr marL="0" indent="0" algn="r">
              <a:buNone/>
            </a:pPr>
            <a:r>
              <a:rPr lang="en-US" sz="2700" dirty="0">
                <a:solidFill>
                  <a:srgbClr val="00FFFF"/>
                </a:solidFill>
              </a:rPr>
              <a:t>PhD, </a:t>
            </a:r>
            <a:r>
              <a:rPr lang="kk-KZ" sz="2700" dirty="0">
                <a:solidFill>
                  <a:srgbClr val="00FFFF"/>
                </a:solidFill>
              </a:rPr>
              <a:t>кафедра информационные системы</a:t>
            </a:r>
            <a:br>
              <a:rPr lang="kk-KZ" sz="2700" dirty="0">
                <a:solidFill>
                  <a:srgbClr val="00FFFF"/>
                </a:solidFill>
              </a:rPr>
            </a:br>
            <a:r>
              <a:rPr lang="kk-KZ" sz="2700" dirty="0">
                <a:solidFill>
                  <a:srgbClr val="FFFF00"/>
                </a:solidFill>
              </a:rPr>
              <a:t>Карюкин В</a:t>
            </a:r>
            <a:r>
              <a:rPr lang="ru-RU" sz="2700" dirty="0">
                <a:solidFill>
                  <a:srgbClr val="FFFF00"/>
                </a:solidFill>
              </a:rPr>
              <a:t>.И.</a:t>
            </a:r>
            <a:endParaRPr lang="ru-RU"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DF1FCC0-3912-4DC4-90A9-4F720C9A0DDA}"/>
              </a:ext>
            </a:extLst>
          </p:cNvPr>
          <p:cNvSpPr txBox="1"/>
          <p:nvPr/>
        </p:nvSpPr>
        <p:spPr>
          <a:xfrm>
            <a:off x="707010" y="1291472"/>
            <a:ext cx="10510887" cy="1569660"/>
          </a:xfrm>
          <a:prstGeom prst="rect">
            <a:avLst/>
          </a:prstGeom>
          <a:noFill/>
        </p:spPr>
        <p:txBody>
          <a:bodyPr wrap="square" rtlCol="0">
            <a:spAutoFit/>
          </a:bodyPr>
          <a:lstStyle/>
          <a:p>
            <a:pPr algn="ctr"/>
            <a:r>
              <a:rPr lang="kk-KZ" sz="4800" dirty="0">
                <a:latin typeface="Times New Roman" panose="02020603050405020304" pitchFamily="18" charset="0"/>
                <a:cs typeface="Times New Roman" panose="02020603050405020304" pitchFamily="18" charset="0"/>
              </a:rPr>
              <a:t>Лекция </a:t>
            </a:r>
            <a:r>
              <a:rPr lang="ru-RU" sz="4800" dirty="0">
                <a:latin typeface="Times New Roman" panose="02020603050405020304" pitchFamily="18" charset="0"/>
                <a:cs typeface="Times New Roman" panose="02020603050405020304" pitchFamily="18" charset="0"/>
              </a:rPr>
              <a:t>9 Настройка списков контроля доступа в </a:t>
            </a:r>
            <a:r>
              <a:rPr lang="en-US" sz="4800" dirty="0">
                <a:latin typeface="Times New Roman" panose="02020603050405020304" pitchFamily="18" charset="0"/>
                <a:cs typeface="Times New Roman" panose="02020603050405020304" pitchFamily="18" charset="0"/>
              </a:rPr>
              <a:t>Windows 11</a:t>
            </a:r>
            <a:endParaRPr lang="LID4096"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961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Типы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lstStyle/>
          <a:p>
            <a:pPr marL="0" indent="0" algn="just">
              <a:buNone/>
            </a:pPr>
            <a:r>
              <a:rPr lang="ru-RU" b="1" dirty="0">
                <a:latin typeface="Times New Roman" panose="02020603050405020304" pitchFamily="18" charset="0"/>
                <a:cs typeface="Times New Roman" panose="02020603050405020304" pitchFamily="18" charset="0"/>
              </a:rPr>
              <a:t>Динамические ACL</a:t>
            </a:r>
            <a:r>
              <a:rPr lang="ru-RU" dirty="0">
                <a:latin typeface="Times New Roman" panose="02020603050405020304" pitchFamily="18" charset="0"/>
                <a:cs typeface="Times New Roman" panose="02020603050405020304" pitchFamily="18" charset="0"/>
              </a:rPr>
              <a:t> надежны в отношении расширенных ACL, </a:t>
            </a:r>
            <a:r>
              <a:rPr lang="ru-RU" dirty="0" err="1">
                <a:latin typeface="Times New Roman" panose="02020603050405020304" pitchFamily="18" charset="0"/>
                <a:cs typeface="Times New Roman" panose="02020603050405020304" pitchFamily="18" charset="0"/>
              </a:rPr>
              <a:t>Telnet</a:t>
            </a:r>
            <a:r>
              <a:rPr lang="ru-RU" dirty="0">
                <a:latin typeface="Times New Roman" panose="02020603050405020304" pitchFamily="18" charset="0"/>
                <a:cs typeface="Times New Roman" panose="02020603050405020304" pitchFamily="18" charset="0"/>
              </a:rPr>
              <a:t> и аутентификации. Они дают администраторам возможность гибко настраивать доступ. Например, предоставить временный доступ пользователю или запретить доступ к маршрутизатору из интернета, но оставить возможность работать с ним группе пользователей.</a:t>
            </a:r>
          </a:p>
        </p:txBody>
      </p:sp>
    </p:spTree>
    <p:extLst>
      <p:ext uri="{BB962C8B-B14F-4D97-AF65-F5344CB8AC3E}">
        <p14:creationId xmlns:p14="http://schemas.microsoft.com/office/powerpoint/2010/main" val="3629667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Файловые системы с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normAutofit/>
          </a:bodyPr>
          <a:lstStyle/>
          <a:p>
            <a:pPr marL="0" indent="0" algn="just">
              <a:buNone/>
            </a:pPr>
            <a:r>
              <a:rPr lang="ru-RU" sz="2400" dirty="0">
                <a:latin typeface="Times New Roman" panose="02020603050405020304" pitchFamily="18" charset="0"/>
                <a:cs typeface="Times New Roman" panose="02020603050405020304" pitchFamily="18" charset="0"/>
              </a:rPr>
              <a:t>В файловых системах для реализации ACL используется идентификатор пользователя процесса (UID в терминах POSIX).</a:t>
            </a:r>
          </a:p>
          <a:p>
            <a:pPr marL="0" indent="0" algn="just">
              <a:buNone/>
            </a:pPr>
            <a:r>
              <a:rPr lang="ru-RU" sz="2400" dirty="0">
                <a:latin typeface="Times New Roman" panose="02020603050405020304" pitchFamily="18" charset="0"/>
                <a:cs typeface="Times New Roman" panose="02020603050405020304" pitchFamily="18" charset="0"/>
              </a:rPr>
              <a:t>Список доступа представляет собой структуру данных (обычно таблицу), содержащую записи, определяющие права индивидуального пользователя или группы на специальные системные объекты, такие как программы, процессы или файлы. </a:t>
            </a:r>
          </a:p>
          <a:p>
            <a:pPr marL="0" indent="0" algn="just">
              <a:buNone/>
            </a:pPr>
            <a:r>
              <a:rPr lang="ru-RU" sz="2400" dirty="0">
                <a:latin typeface="Times New Roman" panose="02020603050405020304" pitchFamily="18" charset="0"/>
                <a:cs typeface="Times New Roman" panose="02020603050405020304" pitchFamily="18" charset="0"/>
              </a:rPr>
              <a:t>Эти записи также известны как ACE (</a:t>
            </a:r>
            <a:r>
              <a:rPr lang="ru-RU" sz="2400" dirty="0" err="1">
                <a:latin typeface="Times New Roman" panose="02020603050405020304" pitchFamily="18" charset="0"/>
                <a:cs typeface="Times New Roman" panose="02020603050405020304" pitchFamily="18" charset="0"/>
              </a:rPr>
              <a:t>Access</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Control</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Entries</a:t>
            </a:r>
            <a:r>
              <a:rPr lang="ru-RU" sz="2400" dirty="0">
                <a:latin typeface="Times New Roman" panose="02020603050405020304" pitchFamily="18" charset="0"/>
                <a:cs typeface="Times New Roman" panose="02020603050405020304" pitchFamily="18" charset="0"/>
              </a:rPr>
              <a:t>) в операционных</a:t>
            </a:r>
            <a:r>
              <a:rPr lang="ru-RU" sz="2400" dirty="0">
                <a:latin typeface="Times New Roman" panose="02020603050405020304" pitchFamily="18" charset="0"/>
                <a:cs typeface="Times New Roman" panose="02020603050405020304" pitchFamily="18" charset="0"/>
                <a:hlinkClick r:id="rId2" tooltip="Операционная система"/>
              </a:rPr>
              <a:t> </a:t>
            </a:r>
            <a:r>
              <a:rPr lang="ru-RU" sz="2400" dirty="0">
                <a:latin typeface="Times New Roman" panose="02020603050405020304" pitchFamily="18" charset="0"/>
                <a:cs typeface="Times New Roman" panose="02020603050405020304" pitchFamily="18" charset="0"/>
              </a:rPr>
              <a:t>системах Microsoft </a:t>
            </a:r>
            <a:r>
              <a:rPr lang="ru-RU" sz="2400" dirty="0" err="1">
                <a:latin typeface="Times New Roman" panose="02020603050405020304" pitchFamily="18" charset="0"/>
                <a:cs typeface="Times New Roman" panose="02020603050405020304" pitchFamily="18" charset="0"/>
              </a:rPr>
              <a:t>Windows</a:t>
            </a:r>
            <a:r>
              <a:rPr lang="ru-RU" sz="2400" dirty="0">
                <a:latin typeface="Times New Roman" panose="02020603050405020304" pitchFamily="18" charset="0"/>
                <a:cs typeface="Times New Roman" panose="02020603050405020304" pitchFamily="18" charset="0"/>
              </a:rPr>
              <a:t> и </a:t>
            </a:r>
            <a:r>
              <a:rPr lang="ru-RU" sz="2400" dirty="0" err="1">
                <a:latin typeface="Times New Roman" panose="02020603050405020304" pitchFamily="18" charset="0"/>
                <a:cs typeface="Times New Roman" panose="02020603050405020304" pitchFamily="18" charset="0"/>
              </a:rPr>
              <a:t>OpenVMS</a:t>
            </a:r>
            <a:r>
              <a:rPr lang="ru-RU"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44709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Файловые системы с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normAutofit/>
          </a:bodyPr>
          <a:lstStyle/>
          <a:p>
            <a:pPr marL="0" indent="0" algn="just">
              <a:buNone/>
            </a:pPr>
            <a:r>
              <a:rPr lang="ru-RU" sz="2400" dirty="0">
                <a:latin typeface="Times New Roman" panose="02020603050405020304" pitchFamily="18" charset="0"/>
                <a:cs typeface="Times New Roman" panose="02020603050405020304" pitchFamily="18" charset="0"/>
              </a:rPr>
              <a:t>Концепции ACL в разных операционных системах различаются, несмотря на существующий «стандарт» POSIX (проекты безопасности POSIX, .1e и .2c, были отозваны, когда стало ясно, что они затрагивают слишком обширную область и работа не может быть завершена, но хорошо проработанные части, определяющие ACL, были широко реализованы и известны как «POSIX </a:t>
            </a:r>
            <a:r>
              <a:rPr lang="ru-RU" sz="2400" dirty="0" err="1">
                <a:latin typeface="Times New Roman" panose="02020603050405020304" pitchFamily="18" charset="0"/>
                <a:cs typeface="Times New Roman" panose="02020603050405020304" pitchFamily="18" charset="0"/>
              </a:rPr>
              <a:t>ACLs</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10433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Сетевые </a:t>
            </a:r>
            <a:r>
              <a:rPr lang="en-US" b="1" dirty="0">
                <a:latin typeface="Times New Roman" panose="02020603050405020304" pitchFamily="18" charset="0"/>
                <a:cs typeface="Times New Roman" panose="02020603050405020304" pitchFamily="18" charset="0"/>
              </a:rPr>
              <a:t>ACL</a:t>
            </a:r>
          </a:p>
        </p:txBody>
      </p:sp>
      <p:sp>
        <p:nvSpPr>
          <p:cNvPr id="3" name="Объект 2"/>
          <p:cNvSpPr>
            <a:spLocks noGrp="1"/>
          </p:cNvSpPr>
          <p:nvPr>
            <p:ph idx="1"/>
          </p:nvPr>
        </p:nvSpPr>
        <p:spPr/>
        <p:txBody>
          <a:bodyPr anchor="ctr">
            <a:normAutofit/>
          </a:bodyPr>
          <a:lstStyle/>
          <a:p>
            <a:pPr marL="0" indent="0" algn="just">
              <a:buNone/>
            </a:pPr>
            <a:r>
              <a:rPr lang="ru-RU" sz="2400" dirty="0">
                <a:latin typeface="Times New Roman" panose="02020603050405020304" pitchFamily="18" charset="0"/>
                <a:cs typeface="Times New Roman" panose="02020603050405020304" pitchFamily="18" charset="0"/>
              </a:rPr>
              <a:t>В сетях </a:t>
            </a:r>
            <a:r>
              <a:rPr lang="ru-RU" sz="2400" b="1" dirty="0">
                <a:latin typeface="Times New Roman" panose="02020603050405020304" pitchFamily="18" charset="0"/>
                <a:cs typeface="Times New Roman" panose="02020603050405020304" pitchFamily="18" charset="0"/>
              </a:rPr>
              <a:t>ACL</a:t>
            </a:r>
            <a:r>
              <a:rPr lang="ru-RU" sz="2400" dirty="0">
                <a:latin typeface="Times New Roman" panose="02020603050405020304" pitchFamily="18" charset="0"/>
                <a:cs typeface="Times New Roman" panose="02020603050405020304" pitchFamily="18" charset="0"/>
              </a:rPr>
              <a:t> представляют список правил, определяющих порты служб или имена доменов, доступных на узле или другом устройстве третьего уровня OSI, каждый со списком узлов и/или сетей, которым разрешен доступ к сервису. </a:t>
            </a:r>
          </a:p>
          <a:p>
            <a:pPr marL="0" indent="0" algn="just">
              <a:buNone/>
            </a:pPr>
            <a:r>
              <a:rPr lang="ru-RU" sz="2400" dirty="0">
                <a:latin typeface="Times New Roman" panose="02020603050405020304" pitchFamily="18" charset="0"/>
                <a:cs typeface="Times New Roman" panose="02020603050405020304" pitchFamily="18" charset="0"/>
              </a:rPr>
              <a:t>Сетевые ACL могут быть настроены как на обычном сервере, так и на маршрутизаторе и могут управлять как входящим, так и исходящим трафиком, в качестве межсетевого экрана.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4202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Настройка</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lstStyle/>
          <a:p>
            <a:pPr marL="0" indent="0" algn="just">
              <a:buNone/>
            </a:pPr>
            <a:r>
              <a:rPr lang="ru-RU" dirty="0">
                <a:latin typeface="Times New Roman" panose="02020603050405020304" pitchFamily="18" charset="0"/>
                <a:cs typeface="Times New Roman" panose="02020603050405020304" pitchFamily="18" charset="0"/>
              </a:rPr>
              <a:t>Сами ACL создаются отдельно, то есть это просто некий список, который создается в глобальном </a:t>
            </a:r>
            <a:r>
              <a:rPr lang="ru-RU" dirty="0" err="1">
                <a:latin typeface="Times New Roman" panose="02020603050405020304" pitchFamily="18" charset="0"/>
                <a:cs typeface="Times New Roman" panose="02020603050405020304" pitchFamily="18" charset="0"/>
              </a:rPr>
              <a:t>конфиге</a:t>
            </a:r>
            <a:r>
              <a:rPr lang="ru-RU" dirty="0">
                <a:latin typeface="Times New Roman" panose="02020603050405020304" pitchFamily="18" charset="0"/>
                <a:cs typeface="Times New Roman" panose="02020603050405020304" pitchFamily="18" charset="0"/>
              </a:rPr>
              <a:t>, потом он присваивается к интерфейсу и только тогда он и начинает работать.</a:t>
            </a:r>
          </a:p>
        </p:txBody>
      </p:sp>
    </p:spTree>
    <p:extLst>
      <p:ext uri="{BB962C8B-B14F-4D97-AF65-F5344CB8AC3E}">
        <p14:creationId xmlns:p14="http://schemas.microsoft.com/office/powerpoint/2010/main" val="4019675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Настройка</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normAutofit/>
          </a:bodyPr>
          <a:lstStyle/>
          <a:p>
            <a:pPr marL="0" indent="0" algn="just" fontAlgn="base">
              <a:buNone/>
            </a:pPr>
            <a:r>
              <a:rPr lang="ru-RU" dirty="0">
                <a:latin typeface="Times New Roman" panose="02020603050405020304" pitchFamily="18" charset="0"/>
                <a:cs typeface="Times New Roman" panose="02020603050405020304" pitchFamily="18" charset="0"/>
              </a:rPr>
              <a:t>Необходимо помнить некоторые моменты, для того, чтобы правильно настроить списки доступа:</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Обработка ведется строго в том порядке, в котором записаны условия;</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Если пакет совпал с условием, дальше он не обрабатывается;</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В конце каждого списка доступа стоит неявный </a:t>
            </a:r>
            <a:r>
              <a:rPr lang="ru-RU" dirty="0" err="1">
                <a:latin typeface="Times New Roman" panose="02020603050405020304" pitchFamily="18" charset="0"/>
                <a:cs typeface="Times New Roman" panose="02020603050405020304" pitchFamily="18" charset="0"/>
              </a:rPr>
              <a:t>deny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any</a:t>
            </a:r>
            <a:r>
              <a:rPr lang="ru-RU" dirty="0">
                <a:latin typeface="Times New Roman" panose="02020603050405020304" pitchFamily="18" charset="0"/>
                <a:cs typeface="Times New Roman" panose="02020603050405020304" pitchFamily="18" charset="0"/>
              </a:rPr>
              <a:t> (запретить всё);</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Расширенные ACL нужно размещать как можно ближе к источнику, стандартные же как можно ближе к получателю;</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Нельзя разместить более 1 списка доступа на интерфейс, на протокол, на направление;</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ACL не действует на трафик, сгенерированный самим маршрутизатором;</a:t>
            </a:r>
          </a:p>
          <a:p>
            <a:pPr marL="514350" indent="-514350" algn="just" fontAlgn="base">
              <a:buFont typeface="+mj-lt"/>
              <a:buAutoNum type="arabicPeriod"/>
            </a:pPr>
            <a:r>
              <a:rPr lang="ru-RU" dirty="0">
                <a:latin typeface="Times New Roman" panose="02020603050405020304" pitchFamily="18" charset="0"/>
                <a:cs typeface="Times New Roman" panose="02020603050405020304" pitchFamily="18" charset="0"/>
              </a:rPr>
              <a:t>Для фильтрации адресов используется </a:t>
            </a:r>
            <a:r>
              <a:rPr lang="ru-RU" dirty="0" err="1">
                <a:latin typeface="Times New Roman" panose="02020603050405020304" pitchFamily="18" charset="0"/>
                <a:cs typeface="Times New Roman" panose="02020603050405020304" pitchFamily="18" charset="0"/>
              </a:rPr>
              <a:t>WildCard</a:t>
            </a:r>
            <a:r>
              <a:rPr lang="ru-RU" dirty="0">
                <a:latin typeface="Times New Roman" panose="02020603050405020304" pitchFamily="18" charset="0"/>
                <a:cs typeface="Times New Roman" panose="02020603050405020304" pitchFamily="18" charset="0"/>
              </a:rPr>
              <a:t> маска.</a:t>
            </a:r>
          </a:p>
        </p:txBody>
      </p:sp>
    </p:spTree>
    <p:extLst>
      <p:ext uri="{BB962C8B-B14F-4D97-AF65-F5344CB8AC3E}">
        <p14:creationId xmlns:p14="http://schemas.microsoft.com/office/powerpoint/2010/main" val="3219937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Настройка</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normAutofit fontScale="85000" lnSpcReduction="10000"/>
          </a:bodyPr>
          <a:lstStyle/>
          <a:p>
            <a:pPr marL="0" indent="0" algn="just" fontAlgn="base">
              <a:buNone/>
            </a:pPr>
            <a:r>
              <a:rPr lang="ru-RU" b="1" dirty="0">
                <a:latin typeface="Times New Roman" panose="02020603050405020304" pitchFamily="18" charset="0"/>
                <a:cs typeface="Times New Roman" panose="02020603050405020304" pitchFamily="18" charset="0"/>
              </a:rPr>
              <a:t>Стандартный список доступа</a:t>
            </a:r>
          </a:p>
          <a:p>
            <a:pPr marL="0" indent="0" algn="just" fontAlgn="base">
              <a:buNone/>
            </a:pPr>
            <a:r>
              <a:rPr lang="en-US" dirty="0">
                <a:latin typeface="Times New Roman" panose="02020603050405020304" pitchFamily="18" charset="0"/>
                <a:cs typeface="Times New Roman" panose="02020603050405020304" pitchFamily="18" charset="0"/>
              </a:rPr>
              <a:t>Router(</a:t>
            </a:r>
            <a:r>
              <a:rPr lang="en-US" dirty="0" err="1">
                <a:latin typeface="Times New Roman" panose="02020603050405020304" pitchFamily="18" charset="0"/>
                <a:cs typeface="Times New Roman" panose="02020603050405020304" pitchFamily="18" charset="0"/>
              </a:rPr>
              <a:t>config</a:t>
            </a:r>
            <a:r>
              <a:rPr lang="en-US" dirty="0">
                <a:latin typeface="Times New Roman" panose="02020603050405020304" pitchFamily="18" charset="0"/>
                <a:cs typeface="Times New Roman" panose="02020603050405020304" pitchFamily="18" charset="0"/>
              </a:rPr>
              <a:t>)#access-list &lt;</a:t>
            </a:r>
            <a:r>
              <a:rPr lang="ru-RU" dirty="0">
                <a:latin typeface="Times New Roman" panose="02020603050405020304" pitchFamily="18" charset="0"/>
                <a:cs typeface="Times New Roman" panose="02020603050405020304" pitchFamily="18" charset="0"/>
              </a:rPr>
              <a:t>номер списка от 1 до 99&gt; {</a:t>
            </a:r>
            <a:r>
              <a:rPr lang="en-US" dirty="0">
                <a:latin typeface="Times New Roman" panose="02020603050405020304" pitchFamily="18" charset="0"/>
                <a:cs typeface="Times New Roman" panose="02020603050405020304" pitchFamily="18" charset="0"/>
              </a:rPr>
              <a:t>permit | deny | remark} {address | any | host} [source-wildcard] [log]</a:t>
            </a:r>
            <a:endParaRPr lang="ru-RU" dirty="0">
              <a:latin typeface="Times New Roman" panose="02020603050405020304" pitchFamily="18" charset="0"/>
              <a:cs typeface="Times New Roman" panose="02020603050405020304" pitchFamily="18" charset="0"/>
            </a:endParaRPr>
          </a:p>
          <a:p>
            <a:pPr marL="0" indent="0" algn="just" fontAlgn="base">
              <a:buNone/>
            </a:pP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permit</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разрешить</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deny</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запретить</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remark</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комментарий о списке доступа</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address</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запрещаем или разрешаем сеть</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any</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разрешаем или запрещаем всё</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host</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разрешаем или запрещаем хосту</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source-wildcard</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WildCard</a:t>
            </a:r>
            <a:r>
              <a:rPr lang="ru-RU" i="1" dirty="0">
                <a:latin typeface="Times New Roman" panose="02020603050405020304" pitchFamily="18" charset="0"/>
                <a:cs typeface="Times New Roman" panose="02020603050405020304" pitchFamily="18" charset="0"/>
              </a:rPr>
              <a:t> маска сети</a:t>
            </a:r>
            <a:endParaRPr lang="ru-RU" dirty="0">
              <a:latin typeface="Times New Roman" panose="02020603050405020304" pitchFamily="18" charset="0"/>
              <a:cs typeface="Times New Roman" panose="02020603050405020304" pitchFamily="18" charset="0"/>
            </a:endParaRPr>
          </a:p>
          <a:p>
            <a:pPr algn="just" fontAlgn="base"/>
            <a:r>
              <a:rPr lang="ru-RU" dirty="0" err="1">
                <a:latin typeface="Times New Roman" panose="02020603050405020304" pitchFamily="18" charset="0"/>
                <a:cs typeface="Times New Roman" panose="02020603050405020304" pitchFamily="18" charset="0"/>
              </a:rPr>
              <a:t>log</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включаем </a:t>
            </a:r>
            <a:r>
              <a:rPr lang="ru-RU" i="1" dirty="0" err="1">
                <a:latin typeface="Times New Roman" panose="02020603050405020304" pitchFamily="18" charset="0"/>
                <a:cs typeface="Times New Roman" panose="02020603050405020304" pitchFamily="18" charset="0"/>
              </a:rPr>
              <a:t>логгирование</a:t>
            </a:r>
            <a:r>
              <a:rPr lang="ru-RU" i="1" dirty="0">
                <a:latin typeface="Times New Roman" panose="02020603050405020304" pitchFamily="18" charset="0"/>
                <a:cs typeface="Times New Roman" panose="02020603050405020304" pitchFamily="18" charset="0"/>
              </a:rPr>
              <a:t> пакеты проходящие через данную запись ACL</a:t>
            </a:r>
            <a:endParaRPr lang="ru-RU" dirty="0">
              <a:latin typeface="Times New Roman" panose="02020603050405020304" pitchFamily="18" charset="0"/>
              <a:cs typeface="Times New Roman" panose="02020603050405020304" pitchFamily="18" charset="0"/>
            </a:endParaRPr>
          </a:p>
          <a:p>
            <a:pPr marL="0" indent="0" algn="just" fontAlgn="base">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1173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Настройка</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581912"/>
            <a:ext cx="10515600" cy="5276088"/>
          </a:xfrm>
        </p:spPr>
        <p:txBody>
          <a:bodyPr anchor="ctr">
            <a:normAutofit fontScale="92500" lnSpcReduction="10000"/>
          </a:bodyPr>
          <a:lstStyle/>
          <a:p>
            <a:pPr marL="0" indent="0" algn="just" fontAlgn="base">
              <a:buNone/>
            </a:pPr>
            <a:r>
              <a:rPr lang="ru-RU" dirty="0">
                <a:latin typeface="Times New Roman" panose="02020603050405020304" pitchFamily="18" charset="0"/>
                <a:cs typeface="Times New Roman" panose="02020603050405020304" pitchFamily="18" charset="0"/>
              </a:rPr>
              <a:t>Расширенный список доступа</a:t>
            </a:r>
          </a:p>
          <a:p>
            <a:pPr marL="0" indent="0" algn="just" fontAlgn="base">
              <a:buNone/>
            </a:pPr>
            <a:r>
              <a:rPr lang="en-US" dirty="0">
                <a:latin typeface="Times New Roman" panose="02020603050405020304" pitchFamily="18" charset="0"/>
                <a:cs typeface="Times New Roman" panose="02020603050405020304" pitchFamily="18" charset="0"/>
              </a:rPr>
              <a:t>Router(</a:t>
            </a:r>
            <a:r>
              <a:rPr lang="en-US" dirty="0" err="1">
                <a:latin typeface="Times New Roman" panose="02020603050405020304" pitchFamily="18" charset="0"/>
                <a:cs typeface="Times New Roman" panose="02020603050405020304" pitchFamily="18" charset="0"/>
              </a:rPr>
              <a:t>config</a:t>
            </a:r>
            <a:r>
              <a:rPr lang="en-US" dirty="0">
                <a:latin typeface="Times New Roman" panose="02020603050405020304" pitchFamily="18" charset="0"/>
                <a:cs typeface="Times New Roman" panose="02020603050405020304" pitchFamily="18" charset="0"/>
              </a:rPr>
              <a:t>)#access-list &lt;</a:t>
            </a:r>
            <a:r>
              <a:rPr lang="ru-RU" dirty="0">
                <a:latin typeface="Times New Roman" panose="02020603050405020304" pitchFamily="18" charset="0"/>
                <a:cs typeface="Times New Roman" panose="02020603050405020304" pitchFamily="18" charset="0"/>
              </a:rPr>
              <a:t>номер списка от 100 до 199&gt; {</a:t>
            </a:r>
            <a:r>
              <a:rPr lang="en-US" dirty="0">
                <a:latin typeface="Times New Roman" panose="02020603050405020304" pitchFamily="18" charset="0"/>
                <a:cs typeface="Times New Roman" panose="02020603050405020304" pitchFamily="18" charset="0"/>
              </a:rPr>
              <a:t>permit | deny | remark} protocol source [source-wildcard] [operator operand] [port &lt;</a:t>
            </a:r>
            <a:r>
              <a:rPr lang="ru-RU" dirty="0">
                <a:latin typeface="Times New Roman" panose="02020603050405020304" pitchFamily="18" charset="0"/>
                <a:cs typeface="Times New Roman" panose="02020603050405020304" pitchFamily="18" charset="0"/>
              </a:rPr>
              <a:t>порт или название протокола&gt;[</a:t>
            </a:r>
            <a:r>
              <a:rPr lang="en-US" dirty="0">
                <a:latin typeface="Times New Roman" panose="02020603050405020304" pitchFamily="18" charset="0"/>
                <a:cs typeface="Times New Roman" panose="02020603050405020304" pitchFamily="18" charset="0"/>
              </a:rPr>
              <a:t>established]</a:t>
            </a:r>
            <a:endParaRPr lang="ru-RU" dirty="0">
              <a:latin typeface="Times New Roman" panose="02020603050405020304" pitchFamily="18" charset="0"/>
              <a:cs typeface="Times New Roman" panose="02020603050405020304" pitchFamily="18" charset="0"/>
            </a:endParaRPr>
          </a:p>
          <a:p>
            <a:pPr marL="0" indent="0" algn="just" fontAlgn="base">
              <a:buNone/>
            </a:pPr>
            <a:endParaRPr lang="ru-RU" dirty="0">
              <a:latin typeface="Times New Roman" panose="02020603050405020304" pitchFamily="18" charset="0"/>
              <a:cs typeface="Times New Roman" panose="02020603050405020304" pitchFamily="18" charset="0"/>
            </a:endParaRPr>
          </a:p>
          <a:p>
            <a:pPr fontAlgn="base"/>
            <a:r>
              <a:rPr lang="ru-RU" dirty="0" err="1">
                <a:latin typeface="Times New Roman" panose="02020603050405020304" pitchFamily="18" charset="0"/>
                <a:cs typeface="Times New Roman" panose="02020603050405020304" pitchFamily="18" charset="0"/>
              </a:rPr>
              <a:t>protocol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какой протокол будем разрешать или закрывать (ICMP, TCP, UDP, IP, OSPF и </a:t>
            </a:r>
            <a:r>
              <a:rPr lang="ru-RU" i="1" dirty="0" err="1">
                <a:latin typeface="Times New Roman" panose="02020603050405020304" pitchFamily="18" charset="0"/>
                <a:cs typeface="Times New Roman" panose="02020603050405020304" pitchFamily="18" charset="0"/>
              </a:rPr>
              <a:t>т.д</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fontAlgn="base"/>
            <a:r>
              <a:rPr lang="ru-RU" dirty="0" err="1">
                <a:latin typeface="Times New Roman" panose="02020603050405020304" pitchFamily="18" charset="0"/>
                <a:cs typeface="Times New Roman" panose="02020603050405020304" pitchFamily="18" charset="0"/>
              </a:rPr>
              <a:t>deny</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запретить</a:t>
            </a:r>
            <a:endParaRPr lang="ru-RU" dirty="0">
              <a:latin typeface="Times New Roman" panose="02020603050405020304" pitchFamily="18" charset="0"/>
              <a:cs typeface="Times New Roman" panose="02020603050405020304" pitchFamily="18" charset="0"/>
            </a:endParaRPr>
          </a:p>
          <a:p>
            <a:pPr fontAlgn="base"/>
            <a:r>
              <a:rPr lang="ru-RU" dirty="0" err="1">
                <a:latin typeface="Times New Roman" panose="02020603050405020304" pitchFamily="18" charset="0"/>
                <a:cs typeface="Times New Roman" panose="02020603050405020304" pitchFamily="18" charset="0"/>
              </a:rPr>
              <a:t>operator</a:t>
            </a:r>
            <a:r>
              <a:rPr lang="ru-RU" dirty="0">
                <a:latin typeface="Times New Roman" panose="02020603050405020304" pitchFamily="18" charset="0"/>
                <a:cs typeface="Times New Roman" panose="02020603050405020304" pitchFamily="18" charset="0"/>
              </a:rPr>
              <a:t>: </a:t>
            </a:r>
            <a:br>
              <a:rPr lang="ru-RU" i="1" dirty="0">
                <a:latin typeface="Times New Roman" panose="02020603050405020304" pitchFamily="18" charset="0"/>
                <a:cs typeface="Times New Roman" panose="02020603050405020304" pitchFamily="18" charset="0"/>
              </a:rPr>
            </a:br>
            <a:r>
              <a:rPr lang="ru-RU" i="1" dirty="0">
                <a:latin typeface="Times New Roman" panose="02020603050405020304" pitchFamily="18" charset="0"/>
                <a:cs typeface="Times New Roman" panose="02020603050405020304" pitchFamily="18" charset="0"/>
              </a:rPr>
              <a:t>A.B.C.D — адрес получателя</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any</a:t>
            </a:r>
            <a:r>
              <a:rPr lang="ru-RU" i="1" dirty="0">
                <a:latin typeface="Times New Roman" panose="02020603050405020304" pitchFamily="18" charset="0"/>
                <a:cs typeface="Times New Roman" panose="02020603050405020304" pitchFamily="18" charset="0"/>
              </a:rPr>
              <a:t> — любой конечный хост</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eq</a:t>
            </a:r>
            <a:r>
              <a:rPr lang="ru-RU" i="1" dirty="0">
                <a:latin typeface="Times New Roman" panose="02020603050405020304" pitchFamily="18" charset="0"/>
                <a:cs typeface="Times New Roman" panose="02020603050405020304" pitchFamily="18" charset="0"/>
              </a:rPr>
              <a:t> — только пакеты на этом порте</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gt</a:t>
            </a:r>
            <a:r>
              <a:rPr lang="ru-RU" i="1" dirty="0">
                <a:latin typeface="Times New Roman" panose="02020603050405020304" pitchFamily="18" charset="0"/>
                <a:cs typeface="Times New Roman" panose="02020603050405020304" pitchFamily="18" charset="0"/>
              </a:rPr>
              <a:t> — только пакеты с большим номером порта</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host</a:t>
            </a:r>
            <a:r>
              <a:rPr lang="ru-RU" i="1" dirty="0">
                <a:latin typeface="Times New Roman" panose="02020603050405020304" pitchFamily="18" charset="0"/>
                <a:cs typeface="Times New Roman" panose="02020603050405020304" pitchFamily="18" charset="0"/>
              </a:rPr>
              <a:t> — единственный конечный хост</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lt</a:t>
            </a:r>
            <a:r>
              <a:rPr lang="ru-RU" i="1" dirty="0">
                <a:latin typeface="Times New Roman" panose="02020603050405020304" pitchFamily="18" charset="0"/>
                <a:cs typeface="Times New Roman" panose="02020603050405020304" pitchFamily="18" charset="0"/>
              </a:rPr>
              <a:t> — только пакеты с более низким номером порта</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neq</a:t>
            </a:r>
            <a:r>
              <a:rPr lang="ru-RU" i="1" dirty="0">
                <a:latin typeface="Times New Roman" panose="02020603050405020304" pitchFamily="18" charset="0"/>
                <a:cs typeface="Times New Roman" panose="02020603050405020304" pitchFamily="18" charset="0"/>
              </a:rPr>
              <a:t> — только пакеты не на данном номере порта</a:t>
            </a:r>
            <a:br>
              <a:rPr lang="ru-RU" i="1" dirty="0">
                <a:latin typeface="Times New Roman" panose="02020603050405020304" pitchFamily="18" charset="0"/>
                <a:cs typeface="Times New Roman" panose="02020603050405020304" pitchFamily="18" charset="0"/>
              </a:rPr>
            </a:br>
            <a:r>
              <a:rPr lang="ru-RU" i="1" dirty="0" err="1">
                <a:latin typeface="Times New Roman" panose="02020603050405020304" pitchFamily="18" charset="0"/>
                <a:cs typeface="Times New Roman" panose="02020603050405020304" pitchFamily="18" charset="0"/>
              </a:rPr>
              <a:t>range</a:t>
            </a:r>
            <a:r>
              <a:rPr lang="ru-RU" i="1" dirty="0">
                <a:latin typeface="Times New Roman" panose="02020603050405020304" pitchFamily="18" charset="0"/>
                <a:cs typeface="Times New Roman" panose="02020603050405020304" pitchFamily="18" charset="0"/>
              </a:rPr>
              <a:t> — диапазон портов</a:t>
            </a:r>
            <a:endParaRPr lang="ru-RU" dirty="0">
              <a:latin typeface="Times New Roman" panose="02020603050405020304" pitchFamily="18" charset="0"/>
              <a:cs typeface="Times New Roman" panose="02020603050405020304" pitchFamily="18" charset="0"/>
            </a:endParaRPr>
          </a:p>
          <a:p>
            <a:pPr fontAlgn="base"/>
            <a:r>
              <a:rPr lang="ru-RU" dirty="0" err="1">
                <a:latin typeface="Times New Roman" panose="02020603050405020304" pitchFamily="18" charset="0"/>
                <a:cs typeface="Times New Roman" panose="02020603050405020304" pitchFamily="18" charset="0"/>
              </a:rPr>
              <a:t>port</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номер порта (TCP или UDP), можно указать имя</a:t>
            </a:r>
            <a:endParaRPr lang="ru-RU" dirty="0">
              <a:latin typeface="Times New Roman" panose="02020603050405020304" pitchFamily="18" charset="0"/>
              <a:cs typeface="Times New Roman" panose="02020603050405020304" pitchFamily="18" charset="0"/>
            </a:endParaRPr>
          </a:p>
          <a:p>
            <a:pPr fontAlgn="base"/>
            <a:r>
              <a:rPr lang="ru-RU" dirty="0" err="1">
                <a:latin typeface="Times New Roman" panose="02020603050405020304" pitchFamily="18" charset="0"/>
                <a:cs typeface="Times New Roman" panose="02020603050405020304" pitchFamily="18" charset="0"/>
              </a:rPr>
              <a:t>established</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разрешаем прохождение TCP-сегментов, которые являются частью уже созданной TCP-сессии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6166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235200"/>
            <a:ext cx="9144000" cy="2387600"/>
          </a:xfrm>
        </p:spPr>
        <p:txBody>
          <a:bodyPr anchor="ctr"/>
          <a:lstStyle/>
          <a:p>
            <a:r>
              <a:rPr lang="ru-RU" b="1" dirty="0">
                <a:latin typeface="Times New Roman" panose="02020603050405020304" pitchFamily="18" charset="0"/>
                <a:cs typeface="Times New Roman" panose="02020603050405020304" pitchFamily="18" charset="0"/>
              </a:rPr>
              <a:t>Преобразование сетевых адресов </a:t>
            </a:r>
            <a:r>
              <a:rPr lang="en-US" b="1" dirty="0">
                <a:latin typeface="Times New Roman" panose="02020603050405020304" pitchFamily="18" charset="0"/>
                <a:cs typeface="Times New Roman" panose="02020603050405020304" pitchFamily="18" charset="0"/>
              </a:rPr>
              <a:t>IPv4</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2891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253331"/>
            <a:ext cx="10515600" cy="4351338"/>
          </a:xfrm>
        </p:spPr>
        <p:txBody>
          <a:bodyPr anchor="ctr"/>
          <a:lstStyle/>
          <a:p>
            <a:pPr marL="0" indent="0" algn="just">
              <a:buNone/>
            </a:pPr>
            <a:r>
              <a:rPr lang="ru-RU" dirty="0">
                <a:latin typeface="Times New Roman" panose="02020603050405020304" pitchFamily="18" charset="0"/>
                <a:cs typeface="Times New Roman" panose="02020603050405020304" pitchFamily="18" charset="0"/>
              </a:rPr>
              <a:t>Одной из проблем в развитии сетей является ограниченное количество существующих IPv4 адресов — их около 4,3 миллиарда. С повсеместным распространением интернета и взрывообразным ростом количества пользователей, стало очевидно, что этого недостаточно. </a:t>
            </a:r>
            <a:endParaRPr lang="en-US"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Возникла потребность в инструменте, способном решить эту проблему (по крайней мере до момента, когда будут внедрены IPv6) — и одним из таких инструментов стала </a:t>
            </a:r>
            <a:r>
              <a:rPr lang="ru-RU" b="1" dirty="0">
                <a:latin typeface="Times New Roman" panose="02020603050405020304" pitchFamily="18" charset="0"/>
                <a:cs typeface="Times New Roman" panose="02020603050405020304" pitchFamily="18" charset="0"/>
              </a:rPr>
              <a:t>технология NAT (</a:t>
            </a:r>
            <a:r>
              <a:rPr lang="ru-RU" b="1" dirty="0" err="1">
                <a:latin typeface="Times New Roman" panose="02020603050405020304" pitchFamily="18" charset="0"/>
                <a:cs typeface="Times New Roman" panose="02020603050405020304" pitchFamily="18" charset="0"/>
              </a:rPr>
              <a:t>Network</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Address</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Translation</a:t>
            </a:r>
            <a:r>
              <a:rPr lang="ru-RU"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7222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253331"/>
            <a:ext cx="10515600" cy="4351338"/>
          </a:xfrm>
        </p:spPr>
        <p:txBody>
          <a:bodyPr anchor="ctr">
            <a:normAutofit/>
          </a:bodyPr>
          <a:lstStyle/>
          <a:p>
            <a:pPr marL="0" indent="0" algn="just">
              <a:buNone/>
            </a:pPr>
            <a:r>
              <a:rPr lang="ru-RU" sz="3200" b="1" dirty="0" err="1">
                <a:latin typeface="Times New Roman" panose="02020603050405020304" pitchFamily="18" charset="0"/>
                <a:cs typeface="Times New Roman" panose="02020603050405020304" pitchFamily="18" charset="0"/>
              </a:rPr>
              <a:t>Access</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Control</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List</a:t>
            </a:r>
            <a:r>
              <a:rPr lang="ru-RU" sz="3200" b="1" dirty="0">
                <a:latin typeface="Times New Roman" panose="02020603050405020304" pitchFamily="18" charset="0"/>
                <a:cs typeface="Times New Roman" panose="02020603050405020304" pitchFamily="18" charset="0"/>
              </a:rPr>
              <a:t> (ACL) </a:t>
            </a:r>
            <a:r>
              <a:rPr lang="ru-RU" sz="3200" dirty="0">
                <a:latin typeface="Times New Roman" panose="02020603050405020304" pitchFamily="18" charset="0"/>
                <a:cs typeface="Times New Roman" panose="02020603050405020304" pitchFamily="18" charset="0"/>
              </a:rPr>
              <a:t>— это список контроля доступом, с помощью которого для субъектов (чаще всего пользователей) устанавливаются допустимые операции с объектом.</a:t>
            </a:r>
          </a:p>
        </p:txBody>
      </p:sp>
    </p:spTree>
    <p:extLst>
      <p:ext uri="{BB962C8B-B14F-4D97-AF65-F5344CB8AC3E}">
        <p14:creationId xmlns:p14="http://schemas.microsoft.com/office/powerpoint/2010/main" val="2494939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Что такое </a:t>
            </a:r>
            <a:r>
              <a:rPr lang="en-US" b="1" dirty="0">
                <a:latin typeface="Times New Roman" panose="02020603050405020304" pitchFamily="18" charset="0"/>
                <a:cs typeface="Times New Roman" panose="02020603050405020304" pitchFamily="18" charset="0"/>
              </a:rPr>
              <a:t>NAT</a:t>
            </a:r>
            <a:r>
              <a:rPr lang="ru-RU" b="1" dirty="0">
                <a:latin typeface="Times New Roman" panose="02020603050405020304" pitchFamily="18" charset="0"/>
                <a:cs typeface="Times New Roman" panose="02020603050405020304" pitchFamily="18" charset="0"/>
              </a:rPr>
              <a:t>?</a:t>
            </a:r>
          </a:p>
        </p:txBody>
      </p:sp>
      <p:sp>
        <p:nvSpPr>
          <p:cNvPr id="3" name="Объект 2"/>
          <p:cNvSpPr>
            <a:spLocks noGrp="1"/>
          </p:cNvSpPr>
          <p:nvPr>
            <p:ph idx="1"/>
          </p:nvPr>
        </p:nvSpPr>
        <p:spPr>
          <a:xfrm>
            <a:off x="838200" y="1690688"/>
            <a:ext cx="10515600" cy="4351338"/>
          </a:xfrm>
        </p:spPr>
        <p:txBody>
          <a:bodyPr anchor="ctr"/>
          <a:lstStyle/>
          <a:p>
            <a:pPr marL="0" indent="0" algn="just">
              <a:buNone/>
            </a:pPr>
            <a:r>
              <a:rPr lang="ru-RU" dirty="0">
                <a:latin typeface="Times New Roman" panose="02020603050405020304" pitchFamily="18" charset="0"/>
                <a:cs typeface="Times New Roman" panose="02020603050405020304" pitchFamily="18" charset="0"/>
              </a:rPr>
              <a:t>При проектировании сетей обычно применяются частные IP-адреса 10.0.0.0/8, 172.16.0.0/12 и 192.168.0.0/16. Их используют внутри сети площадки или организации для поддержания локального взаимодействия между устройствами, а не для маршрутизации во всемирной сети. </a:t>
            </a:r>
            <a:endParaRPr lang="en-US"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Чтобы устройство с адресом IPv4 могло обратиться к другим устройствам или ресурсам через интернет, его частный адрес должен быть преобразован в публичный и общедоступный. Такое преобразование — это главное, что делает NAT, специальный механизм преобразования приватных адресов в общедоступные.</a:t>
            </a:r>
          </a:p>
        </p:txBody>
      </p:sp>
    </p:spTree>
    <p:extLst>
      <p:ext uri="{BB962C8B-B14F-4D97-AF65-F5344CB8AC3E}">
        <p14:creationId xmlns:p14="http://schemas.microsoft.com/office/powerpoint/2010/main" val="1869183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Терминология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lstStyle/>
          <a:p>
            <a:pPr marL="0" indent="0" algn="just">
              <a:buNone/>
            </a:pPr>
            <a:r>
              <a:rPr lang="ru-RU" dirty="0">
                <a:latin typeface="Times New Roman" panose="02020603050405020304" pitchFamily="18" charset="0"/>
                <a:cs typeface="Times New Roman" panose="02020603050405020304" pitchFamily="18" charset="0"/>
              </a:rPr>
              <a:t>В соответствии с принятой терминологией NAT внутренняя сеть понимается как набор сетей, которые подлежат терминологии. Под внешней понимают все другие сети.</a:t>
            </a:r>
          </a:p>
        </p:txBody>
      </p:sp>
    </p:spTree>
    <p:extLst>
      <p:ext uri="{BB962C8B-B14F-4D97-AF65-F5344CB8AC3E}">
        <p14:creationId xmlns:p14="http://schemas.microsoft.com/office/powerpoint/2010/main" val="660959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Терминология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Чтобы определить, что такое NAT-адрес, нужно учитывать его нахождение в частной сети или в интернете, а также тип трафика (входящий или исходящий). В зависимости от этих факторов устанавливаются следующие четыре обозначения:</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Inside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local</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address</a:t>
            </a:r>
            <a:r>
              <a:rPr lang="ru-RU" b="1" dirty="0">
                <a:latin typeface="Times New Roman" panose="02020603050405020304" pitchFamily="18" charset="0"/>
                <a:cs typeface="Times New Roman" panose="02020603050405020304" pitchFamily="18" charset="0"/>
              </a:rPr>
              <a:t> (внутренний локальный) </a:t>
            </a:r>
            <a:r>
              <a:rPr lang="ru-RU" dirty="0">
                <a:latin typeface="Times New Roman" panose="02020603050405020304" pitchFamily="18" charset="0"/>
                <a:cs typeface="Times New Roman" panose="02020603050405020304" pitchFamily="18" charset="0"/>
              </a:rPr>
              <a:t>— видимый во внутренней сети адрес источника, собственный локальный адрес устройства.</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Inside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global</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address</a:t>
            </a:r>
            <a:r>
              <a:rPr lang="ru-RU" b="1" dirty="0">
                <a:latin typeface="Times New Roman" panose="02020603050405020304" pitchFamily="18" charset="0"/>
                <a:cs typeface="Times New Roman" panose="02020603050405020304" pitchFamily="18" charset="0"/>
              </a:rPr>
              <a:t> (внутренний глобальный) </a:t>
            </a:r>
            <a:r>
              <a:rPr lang="ru-RU" dirty="0">
                <a:latin typeface="Times New Roman" panose="02020603050405020304" pitchFamily="18" charset="0"/>
                <a:cs typeface="Times New Roman" panose="02020603050405020304" pitchFamily="18" charset="0"/>
              </a:rPr>
              <a:t>— видимый из внешней сети адрес источника. При передаче трафика, например, с локального компьютера на веб-сервер, его </a:t>
            </a:r>
            <a:r>
              <a:rPr lang="ru-RU" dirty="0" err="1">
                <a:latin typeface="Times New Roman" panose="02020603050405020304" pitchFamily="18" charset="0"/>
                <a:cs typeface="Times New Roman" panose="02020603050405020304" pitchFamily="18" charset="0"/>
              </a:rPr>
              <a:t>Inside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local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address</a:t>
            </a:r>
            <a:r>
              <a:rPr lang="ru-RU" dirty="0">
                <a:latin typeface="Times New Roman" panose="02020603050405020304" pitchFamily="18" charset="0"/>
                <a:cs typeface="Times New Roman" panose="02020603050405020304" pitchFamily="18" charset="0"/>
              </a:rPr>
              <a:t> преобразуется маршрутизатором во внутренний глобальный адрес.</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Outside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local</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address</a:t>
            </a:r>
            <a:r>
              <a:rPr lang="ru-RU" b="1" dirty="0">
                <a:latin typeface="Times New Roman" panose="02020603050405020304" pitchFamily="18" charset="0"/>
                <a:cs typeface="Times New Roman" panose="02020603050405020304" pitchFamily="18" charset="0"/>
              </a:rPr>
              <a:t> (внешний локальный) </a:t>
            </a:r>
            <a:r>
              <a:rPr lang="ru-RU" dirty="0">
                <a:latin typeface="Times New Roman" panose="02020603050405020304" pitchFamily="18" charset="0"/>
                <a:cs typeface="Times New Roman" panose="02020603050405020304" pitchFamily="18" charset="0"/>
              </a:rPr>
              <a:t>— видимый из внешней сети адрес получателя. Присвоенный хосту глобально маршрутизируемый адрес IPv4.</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Outside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global</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address</a:t>
            </a:r>
            <a:r>
              <a:rPr lang="ru-RU" b="1" dirty="0">
                <a:latin typeface="Times New Roman" panose="02020603050405020304" pitchFamily="18" charset="0"/>
                <a:cs typeface="Times New Roman" panose="02020603050405020304" pitchFamily="18" charset="0"/>
              </a:rPr>
              <a:t> (внешний глобальный)</a:t>
            </a:r>
            <a:r>
              <a:rPr lang="ru-RU" dirty="0">
                <a:latin typeface="Times New Roman" panose="02020603050405020304" pitchFamily="18" charset="0"/>
                <a:cs typeface="Times New Roman" panose="02020603050405020304" pitchFamily="18" charset="0"/>
              </a:rPr>
              <a:t> — видимый из внутренней сети адрес получателя. Часто совпадает с локальным внешним адресом.</a:t>
            </a:r>
          </a:p>
        </p:txBody>
      </p:sp>
    </p:spTree>
    <p:extLst>
      <p:ext uri="{BB962C8B-B14F-4D97-AF65-F5344CB8AC3E}">
        <p14:creationId xmlns:p14="http://schemas.microsoft.com/office/powerpoint/2010/main" val="4119655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Типы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Для понимания, что такое NAT в сети, необходимо разобраться с классификацией трансляции. В частности, по способу сопоставления адресов, бывают такие типы трансляции NAT:</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Static</a:t>
            </a:r>
            <a:r>
              <a:rPr lang="ru-RU" b="1" dirty="0">
                <a:latin typeface="Times New Roman" panose="02020603050405020304" pitchFamily="18" charset="0"/>
                <a:cs typeface="Times New Roman" panose="02020603050405020304" pitchFamily="18" charset="0"/>
              </a:rPr>
              <a:t> NAT </a:t>
            </a:r>
            <a:r>
              <a:rPr lang="ru-RU" dirty="0">
                <a:latin typeface="Times New Roman" panose="02020603050405020304" pitchFamily="18" charset="0"/>
                <a:cs typeface="Times New Roman" panose="02020603050405020304" pitchFamily="18" charset="0"/>
              </a:rPr>
              <a:t>— статическая адресная трансляция. Предусматривает сопоставление между глобальными и локальными адресами «один к одному».</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Dynamic</a:t>
            </a:r>
            <a:r>
              <a:rPr lang="ru-RU" b="1" dirty="0">
                <a:latin typeface="Times New Roman" panose="02020603050405020304" pitchFamily="18" charset="0"/>
                <a:cs typeface="Times New Roman" panose="02020603050405020304" pitchFamily="18" charset="0"/>
              </a:rPr>
              <a:t> NAT </a:t>
            </a:r>
            <a:r>
              <a:rPr lang="ru-RU" dirty="0">
                <a:latin typeface="Times New Roman" panose="02020603050405020304" pitchFamily="18" charset="0"/>
                <a:cs typeface="Times New Roman" panose="02020603050405020304" pitchFamily="18" charset="0"/>
              </a:rPr>
              <a:t>— динамическая адресная трансляция. Сопоставление адресов осуществляется по принципу «многие ко многим».</a:t>
            </a:r>
          </a:p>
          <a:p>
            <a:pPr marL="514350" indent="-514350" algn="just">
              <a:buFont typeface="+mj-lt"/>
              <a:buAutoNum type="arabicPeriod"/>
            </a:pPr>
            <a:r>
              <a:rPr lang="ru-RU" b="1" dirty="0" err="1">
                <a:latin typeface="Times New Roman" panose="02020603050405020304" pitchFamily="18" charset="0"/>
                <a:cs typeface="Times New Roman" panose="02020603050405020304" pitchFamily="18" charset="0"/>
              </a:rPr>
              <a:t>Port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Address</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Translation</a:t>
            </a:r>
            <a:r>
              <a:rPr lang="ru-RU" b="1" dirty="0">
                <a:latin typeface="Times New Roman" panose="02020603050405020304" pitchFamily="18" charset="0"/>
                <a:cs typeface="Times New Roman" panose="02020603050405020304" pitchFamily="18" charset="0"/>
              </a:rPr>
              <a:t> (NAT </a:t>
            </a:r>
            <a:r>
              <a:rPr lang="ru-RU" b="1" dirty="0" err="1">
                <a:latin typeface="Times New Roman" panose="02020603050405020304" pitchFamily="18" charset="0"/>
                <a:cs typeface="Times New Roman" panose="02020603050405020304" pitchFamily="18" charset="0"/>
              </a:rPr>
              <a:t>Overload</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 трансляция с использованием портов. Предусматривается многоадресное сопоставление.</a:t>
            </a:r>
          </a:p>
        </p:txBody>
      </p:sp>
    </p:spTree>
    <p:extLst>
      <p:ext uri="{BB962C8B-B14F-4D97-AF65-F5344CB8AC3E}">
        <p14:creationId xmlns:p14="http://schemas.microsoft.com/office/powerpoint/2010/main" val="681391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Статический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Этот тип NAT использует принцип «один к одному» при сопоставлении локальных и глобальных адресов. Настройки сопоставлений, установленные сетевым администратором, остаются неизменными. При отправке сетевыми устройствами трафика в интернет выполняется преобразование их внутренних локальных адресов в настроенные администратором глобальные внутренние адреса. Для внешних сетей устройства, которые работают во внутренней сети со статическим NAT, имеют общедоступные адреса IPv4.</a:t>
            </a:r>
          </a:p>
        </p:txBody>
      </p:sp>
    </p:spTree>
    <p:extLst>
      <p:ext uri="{BB962C8B-B14F-4D97-AF65-F5344CB8AC3E}">
        <p14:creationId xmlns:p14="http://schemas.microsoft.com/office/powerpoint/2010/main" val="4277254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Статический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b="1" dirty="0" err="1">
                <a:latin typeface="Times New Roman" panose="02020603050405020304" pitchFamily="18" charset="0"/>
                <a:cs typeface="Times New Roman" panose="02020603050405020304" pitchFamily="18" charset="0"/>
              </a:rPr>
              <a:t>Static</a:t>
            </a:r>
            <a:r>
              <a:rPr lang="ru-RU" b="1" dirty="0">
                <a:latin typeface="Times New Roman" panose="02020603050405020304" pitchFamily="18" charset="0"/>
                <a:cs typeface="Times New Roman" panose="02020603050405020304" pitchFamily="18" charset="0"/>
              </a:rPr>
              <a:t> NAT </a:t>
            </a:r>
            <a:r>
              <a:rPr lang="ru-RU" b="1" dirty="0" err="1">
                <a:latin typeface="Times New Roman" panose="02020603050405020304" pitchFamily="18" charset="0"/>
                <a:cs typeface="Times New Roman" panose="02020603050405020304" pitchFamily="18" charset="0"/>
              </a:rPr>
              <a:t>Type</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это то, что хорошо подходит для веб-серверов, а также для устройств, которым необходим доступный из интернета согласованный адрес. Реализация статистического NAT требует наличия числа общедоступных адресов, достаточного для удовлетворения общего числа одновременных пользовательских сеансов.</a:t>
            </a:r>
          </a:p>
        </p:txBody>
      </p:sp>
    </p:spTree>
    <p:extLst>
      <p:ext uri="{BB962C8B-B14F-4D97-AF65-F5344CB8AC3E}">
        <p14:creationId xmlns:p14="http://schemas.microsoft.com/office/powerpoint/2010/main" val="741964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Статический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1299400"/>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Пример статической </a:t>
            </a:r>
            <a:r>
              <a:rPr lang="en-US" dirty="0">
                <a:latin typeface="Times New Roman" panose="02020603050405020304" pitchFamily="18" charset="0"/>
                <a:cs typeface="Times New Roman" panose="02020603050405020304" pitchFamily="18" charset="0"/>
              </a:rPr>
              <a:t>NAT </a:t>
            </a:r>
            <a:r>
              <a:rPr lang="ru-RU" dirty="0">
                <a:latin typeface="Times New Roman" panose="02020603050405020304" pitchFamily="18" charset="0"/>
                <a:cs typeface="Times New Roman" panose="02020603050405020304" pitchFamily="18" charset="0"/>
              </a:rPr>
              <a:t>таблицы:</a:t>
            </a:r>
          </a:p>
        </p:txBody>
      </p:sp>
      <p:graphicFrame>
        <p:nvGraphicFramePr>
          <p:cNvPr id="4" name="Таблица 3"/>
          <p:cNvGraphicFramePr>
            <a:graphicFrameLocks noGrp="1"/>
          </p:cNvGraphicFramePr>
          <p:nvPr/>
        </p:nvGraphicFramePr>
        <p:xfrm>
          <a:off x="2032000" y="2990088"/>
          <a:ext cx="8128000" cy="3026660"/>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1094285373"/>
                    </a:ext>
                  </a:extLst>
                </a:gridCol>
                <a:gridCol w="4064000">
                  <a:extLst>
                    <a:ext uri="{9D8B030D-6E8A-4147-A177-3AD203B41FA5}">
                      <a16:colId xmlns:a16="http://schemas.microsoft.com/office/drawing/2014/main" val="1003695687"/>
                    </a:ext>
                  </a:extLst>
                </a:gridCol>
              </a:tblGrid>
              <a:tr h="605332">
                <a:tc gridSpan="2">
                  <a:txBody>
                    <a:bodyPr/>
                    <a:lstStyle/>
                    <a:p>
                      <a:pPr algn="ct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Static NAT Table</a:t>
                      </a:r>
                      <a:endParaRPr lang="ru-RU" sz="2400" dirty="0">
                        <a:latin typeface="Times New Roman" panose="02020603050405020304" pitchFamily="18" charset="0"/>
                        <a:cs typeface="Times New Roman" panose="02020603050405020304" pitchFamily="18" charset="0"/>
                      </a:endParaRPr>
                    </a:p>
                  </a:txBody>
                  <a:tcPr anchor="ctr"/>
                </a:tc>
                <a:tc hMerge="1">
                  <a:txBody>
                    <a:bodyPr/>
                    <a:lstStyle/>
                    <a:p>
                      <a:endParaRPr lang="ru-RU" dirty="0"/>
                    </a:p>
                  </a:txBody>
                  <a:tcPr/>
                </a:tc>
                <a:extLst>
                  <a:ext uri="{0D108BD9-81ED-4DB2-BD59-A6C34878D82A}">
                    <a16:rowId xmlns:a16="http://schemas.microsoft.com/office/drawing/2014/main" val="1864784312"/>
                  </a:ext>
                </a:extLst>
              </a:tr>
              <a:tr h="605332">
                <a:tc>
                  <a:txBody>
                    <a:bodyPr/>
                    <a:lstStyle/>
                    <a:p>
                      <a:pPr algn="ctr"/>
                      <a:r>
                        <a:rPr lang="en-US" sz="2400" dirty="0">
                          <a:latin typeface="Times New Roman" panose="02020603050405020304" pitchFamily="18" charset="0"/>
                          <a:cs typeface="Times New Roman" panose="02020603050405020304" pitchFamily="18" charset="0"/>
                        </a:rPr>
                        <a:t>Inside Local Address</a:t>
                      </a:r>
                      <a:endParaRPr lang="ru-RU" sz="2400" dirty="0">
                        <a:latin typeface="Times New Roman" panose="02020603050405020304" pitchFamily="18" charset="0"/>
                        <a:cs typeface="Times New Roman" panose="02020603050405020304" pitchFamily="18" charset="0"/>
                      </a:endParaRPr>
                    </a:p>
                  </a:txBody>
                  <a:tcPr anchor="ctr"/>
                </a:tc>
                <a:tc>
                  <a:txBody>
                    <a:bodyPr/>
                    <a:lstStyle/>
                    <a:p>
                      <a:pPr algn="ctr"/>
                      <a:r>
                        <a:rPr lang="en-US" sz="2400" dirty="0">
                          <a:latin typeface="Times New Roman" panose="02020603050405020304" pitchFamily="18" charset="0"/>
                          <a:cs typeface="Times New Roman" panose="02020603050405020304" pitchFamily="18" charset="0"/>
                        </a:rPr>
                        <a:t>Inside Global </a:t>
                      </a:r>
                      <a:r>
                        <a:rPr lang="en-US" sz="2400" dirty="0" err="1">
                          <a:latin typeface="Times New Roman" panose="02020603050405020304" pitchFamily="18" charset="0"/>
                          <a:cs typeface="Times New Roman" panose="02020603050405020304" pitchFamily="18" charset="0"/>
                        </a:rPr>
                        <a:t>Adress</a:t>
                      </a:r>
                      <a:endParaRPr lang="ru-RU" sz="24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260621296"/>
                  </a:ext>
                </a:extLst>
              </a:tr>
              <a:tr h="605332">
                <a:tc>
                  <a:txBody>
                    <a:bodyPr/>
                    <a:lstStyle/>
                    <a:p>
                      <a:pPr algn="ctr"/>
                      <a:r>
                        <a:rPr lang="ru-RU" sz="2400" dirty="0">
                          <a:latin typeface="Times New Roman" panose="02020603050405020304" pitchFamily="18" charset="0"/>
                          <a:cs typeface="Times New Roman" panose="02020603050405020304" pitchFamily="18" charset="0"/>
                        </a:rPr>
                        <a:t>192.168.1.2</a:t>
                      </a:r>
                    </a:p>
                  </a:txBody>
                  <a:tcPr anchor="ctr"/>
                </a:tc>
                <a:tc>
                  <a:txBody>
                    <a:bodyPr/>
                    <a:lstStyle/>
                    <a:p>
                      <a:pPr algn="ctr"/>
                      <a:r>
                        <a:rPr lang="ru-RU" sz="2400">
                          <a:latin typeface="Times New Roman" panose="02020603050405020304" pitchFamily="18" charset="0"/>
                          <a:cs typeface="Times New Roman" panose="02020603050405020304" pitchFamily="18" charset="0"/>
                        </a:rPr>
                        <a:t>208.165.17.5</a:t>
                      </a:r>
                      <a:endParaRPr lang="ru-RU" sz="24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903167726"/>
                  </a:ext>
                </a:extLst>
              </a:tr>
              <a:tr h="605332">
                <a:tc>
                  <a:txBody>
                    <a:bodyPr/>
                    <a:lstStyle/>
                    <a:p>
                      <a:pPr algn="ctr"/>
                      <a:r>
                        <a:rPr lang="ru-RU" sz="2400" dirty="0">
                          <a:latin typeface="Times New Roman" panose="02020603050405020304" pitchFamily="18" charset="0"/>
                          <a:cs typeface="Times New Roman" panose="02020603050405020304" pitchFamily="18" charset="0"/>
                        </a:rPr>
                        <a:t>192.168.1.3</a:t>
                      </a:r>
                    </a:p>
                  </a:txBody>
                  <a:tcPr anchor="ctr"/>
                </a:tc>
                <a:tc>
                  <a:txBody>
                    <a:bodyPr/>
                    <a:lstStyle/>
                    <a:p>
                      <a:pPr algn="ctr"/>
                      <a:r>
                        <a:rPr lang="ru-RU" sz="2400" dirty="0">
                          <a:latin typeface="Times New Roman" panose="02020603050405020304" pitchFamily="18" charset="0"/>
                          <a:cs typeface="Times New Roman" panose="02020603050405020304" pitchFamily="18" charset="0"/>
                        </a:rPr>
                        <a:t>208.165.17.6</a:t>
                      </a:r>
                    </a:p>
                  </a:txBody>
                  <a:tcPr anchor="ctr"/>
                </a:tc>
                <a:extLst>
                  <a:ext uri="{0D108BD9-81ED-4DB2-BD59-A6C34878D82A}">
                    <a16:rowId xmlns:a16="http://schemas.microsoft.com/office/drawing/2014/main" val="3491482219"/>
                  </a:ext>
                </a:extLst>
              </a:tr>
              <a:tr h="605332">
                <a:tc>
                  <a:txBody>
                    <a:bodyPr/>
                    <a:lstStyle/>
                    <a:p>
                      <a:pPr algn="ctr"/>
                      <a:r>
                        <a:rPr lang="ru-RU" sz="2400" dirty="0">
                          <a:latin typeface="Times New Roman" panose="02020603050405020304" pitchFamily="18" charset="0"/>
                          <a:cs typeface="Times New Roman" panose="02020603050405020304" pitchFamily="18" charset="0"/>
                        </a:rPr>
                        <a:t>192.168.1.4</a:t>
                      </a:r>
                    </a:p>
                  </a:txBody>
                  <a:tcPr anchor="ctr"/>
                </a:tc>
                <a:tc>
                  <a:txBody>
                    <a:bodyPr/>
                    <a:lstStyle/>
                    <a:p>
                      <a:pPr algn="ctr"/>
                      <a:r>
                        <a:rPr lang="ru-RU" sz="2400" dirty="0">
                          <a:latin typeface="Times New Roman" panose="02020603050405020304" pitchFamily="18" charset="0"/>
                          <a:cs typeface="Times New Roman" panose="02020603050405020304" pitchFamily="18" charset="0"/>
                        </a:rPr>
                        <a:t>208.165.17.7</a:t>
                      </a:r>
                    </a:p>
                  </a:txBody>
                  <a:tcPr anchor="ctr"/>
                </a:tc>
                <a:extLst>
                  <a:ext uri="{0D108BD9-81ED-4DB2-BD59-A6C34878D82A}">
                    <a16:rowId xmlns:a16="http://schemas.microsoft.com/office/drawing/2014/main" val="542197260"/>
                  </a:ext>
                </a:extLst>
              </a:tr>
            </a:tbl>
          </a:graphicData>
        </a:graphic>
      </p:graphicFrame>
    </p:spTree>
    <p:extLst>
      <p:ext uri="{BB962C8B-B14F-4D97-AF65-F5344CB8AC3E}">
        <p14:creationId xmlns:p14="http://schemas.microsoft.com/office/powerpoint/2010/main" val="2663148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Динамический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Тип динамического NAT работает с пулом публичных адресов, которые назначаются на основе принципа «первым пришел, первым обслужен». При запросе внутренним устройством доступа к интернету динамическим NAT производится назначение из пула общедоступного адреса IPv4. Как и в случае со статическим, для динамического типа NAT необходимо достаточное число общедоступных адресов, чтобы удовлетворить совокупное число одновременных пользовательских сеансов.</a:t>
            </a:r>
          </a:p>
        </p:txBody>
      </p:sp>
    </p:spTree>
    <p:extLst>
      <p:ext uri="{BB962C8B-B14F-4D97-AF65-F5344CB8AC3E}">
        <p14:creationId xmlns:p14="http://schemas.microsoft.com/office/powerpoint/2010/main" val="2133096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Динамический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1299400"/>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Пример динамической </a:t>
            </a:r>
            <a:r>
              <a:rPr lang="en-US" dirty="0">
                <a:latin typeface="Times New Roman" panose="02020603050405020304" pitchFamily="18" charset="0"/>
                <a:cs typeface="Times New Roman" panose="02020603050405020304" pitchFamily="18" charset="0"/>
              </a:rPr>
              <a:t>NAT </a:t>
            </a:r>
            <a:r>
              <a:rPr lang="ru-RU" dirty="0">
                <a:latin typeface="Times New Roman" panose="02020603050405020304" pitchFamily="18" charset="0"/>
                <a:cs typeface="Times New Roman" panose="02020603050405020304" pitchFamily="18" charset="0"/>
              </a:rPr>
              <a:t>таблицы:</a:t>
            </a:r>
          </a:p>
        </p:txBody>
      </p:sp>
      <p:graphicFrame>
        <p:nvGraphicFramePr>
          <p:cNvPr id="4" name="Таблица 3"/>
          <p:cNvGraphicFramePr>
            <a:graphicFrameLocks noGrp="1"/>
          </p:cNvGraphicFramePr>
          <p:nvPr/>
        </p:nvGraphicFramePr>
        <p:xfrm>
          <a:off x="2032000" y="2880360"/>
          <a:ext cx="8128000" cy="3631992"/>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1094285373"/>
                    </a:ext>
                  </a:extLst>
                </a:gridCol>
                <a:gridCol w="4064000">
                  <a:extLst>
                    <a:ext uri="{9D8B030D-6E8A-4147-A177-3AD203B41FA5}">
                      <a16:colId xmlns:a16="http://schemas.microsoft.com/office/drawing/2014/main" val="1003695687"/>
                    </a:ext>
                  </a:extLst>
                </a:gridCol>
              </a:tblGrid>
              <a:tr h="605332">
                <a:tc gridSpan="2">
                  <a:txBody>
                    <a:bodyPr/>
                    <a:lstStyle/>
                    <a:p>
                      <a:pPr algn="ct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Dinamic</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NAT Table</a:t>
                      </a:r>
                      <a:endParaRPr lang="ru-RU" sz="2400" dirty="0">
                        <a:latin typeface="Times New Roman" panose="02020603050405020304" pitchFamily="18" charset="0"/>
                        <a:cs typeface="Times New Roman" panose="02020603050405020304" pitchFamily="18" charset="0"/>
                      </a:endParaRPr>
                    </a:p>
                  </a:txBody>
                  <a:tcPr anchor="ctr"/>
                </a:tc>
                <a:tc hMerge="1">
                  <a:txBody>
                    <a:bodyPr/>
                    <a:lstStyle/>
                    <a:p>
                      <a:endParaRPr lang="ru-RU" dirty="0"/>
                    </a:p>
                  </a:txBody>
                  <a:tcPr/>
                </a:tc>
                <a:extLst>
                  <a:ext uri="{0D108BD9-81ED-4DB2-BD59-A6C34878D82A}">
                    <a16:rowId xmlns:a16="http://schemas.microsoft.com/office/drawing/2014/main" val="1864784312"/>
                  </a:ext>
                </a:extLst>
              </a:tr>
              <a:tr h="605332">
                <a:tc>
                  <a:txBody>
                    <a:bodyPr/>
                    <a:lstStyle/>
                    <a:p>
                      <a:pPr algn="ctr"/>
                      <a:r>
                        <a:rPr lang="en-US" sz="2400" dirty="0">
                          <a:latin typeface="Times New Roman" panose="02020603050405020304" pitchFamily="18" charset="0"/>
                          <a:cs typeface="Times New Roman" panose="02020603050405020304" pitchFamily="18" charset="0"/>
                        </a:rPr>
                        <a:t>Inside Local Address</a:t>
                      </a:r>
                      <a:endParaRPr lang="ru-RU" sz="2400" dirty="0">
                        <a:latin typeface="Times New Roman" panose="02020603050405020304" pitchFamily="18" charset="0"/>
                        <a:cs typeface="Times New Roman" panose="02020603050405020304" pitchFamily="18" charset="0"/>
                      </a:endParaRPr>
                    </a:p>
                  </a:txBody>
                  <a:tcPr anchor="ctr"/>
                </a:tc>
                <a:tc>
                  <a:txBody>
                    <a:bodyPr/>
                    <a:lstStyle/>
                    <a:p>
                      <a:pPr algn="ctr"/>
                      <a:r>
                        <a:rPr lang="en-US" sz="2400" dirty="0">
                          <a:latin typeface="Times New Roman" panose="02020603050405020304" pitchFamily="18" charset="0"/>
                          <a:cs typeface="Times New Roman" panose="02020603050405020304" pitchFamily="18" charset="0"/>
                        </a:rPr>
                        <a:t>Inside Global </a:t>
                      </a:r>
                      <a:r>
                        <a:rPr lang="en-US" sz="2400" dirty="0" err="1">
                          <a:latin typeface="Times New Roman" panose="02020603050405020304" pitchFamily="18" charset="0"/>
                          <a:cs typeface="Times New Roman" panose="02020603050405020304" pitchFamily="18" charset="0"/>
                        </a:rPr>
                        <a:t>Adress</a:t>
                      </a:r>
                      <a:endParaRPr lang="ru-RU" sz="24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260621296"/>
                  </a:ext>
                </a:extLst>
              </a:tr>
              <a:tr h="605332">
                <a:tc>
                  <a:txBody>
                    <a:bodyPr/>
                    <a:lstStyle/>
                    <a:p>
                      <a:pPr algn="ctr"/>
                      <a:r>
                        <a:rPr lang="ru-RU" sz="2400" dirty="0">
                          <a:latin typeface="Times New Roman" panose="02020603050405020304" pitchFamily="18" charset="0"/>
                          <a:cs typeface="Times New Roman" panose="02020603050405020304" pitchFamily="18" charset="0"/>
                        </a:rPr>
                        <a:t>192.168.1.2</a:t>
                      </a:r>
                    </a:p>
                  </a:txBody>
                  <a:tcPr anchor="ctr"/>
                </a:tc>
                <a:tc>
                  <a:txBody>
                    <a:bodyPr/>
                    <a:lstStyle/>
                    <a:p>
                      <a:pPr algn="ctr"/>
                      <a:r>
                        <a:rPr lang="ru-RU" sz="2400">
                          <a:latin typeface="Times New Roman" panose="02020603050405020304" pitchFamily="18" charset="0"/>
                          <a:cs typeface="Times New Roman" panose="02020603050405020304" pitchFamily="18" charset="0"/>
                        </a:rPr>
                        <a:t>208.165.17.5</a:t>
                      </a:r>
                      <a:endParaRPr lang="ru-RU" sz="24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903167726"/>
                  </a:ext>
                </a:extLst>
              </a:tr>
              <a:tr h="605332">
                <a:tc>
                  <a:txBody>
                    <a:bodyPr/>
                    <a:lstStyle/>
                    <a:p>
                      <a:pPr algn="ctr"/>
                      <a:r>
                        <a:rPr lang="en-US" sz="2400" dirty="0">
                          <a:latin typeface="Times New Roman" panose="02020603050405020304" pitchFamily="18" charset="0"/>
                          <a:cs typeface="Times New Roman" panose="02020603050405020304" pitchFamily="18" charset="0"/>
                        </a:rPr>
                        <a:t>Available</a:t>
                      </a:r>
                      <a:endParaRPr lang="ru-RU" sz="2400" dirty="0">
                        <a:latin typeface="Times New Roman" panose="02020603050405020304" pitchFamily="18" charset="0"/>
                        <a:cs typeface="Times New Roman" panose="02020603050405020304" pitchFamily="18" charset="0"/>
                      </a:endParaRPr>
                    </a:p>
                  </a:txBody>
                  <a:tcPr anchor="ctr"/>
                </a:tc>
                <a:tc>
                  <a:txBody>
                    <a:bodyPr/>
                    <a:lstStyle/>
                    <a:p>
                      <a:pPr algn="ctr"/>
                      <a:r>
                        <a:rPr lang="ru-RU" sz="2400" dirty="0">
                          <a:latin typeface="Times New Roman" panose="02020603050405020304" pitchFamily="18" charset="0"/>
                          <a:cs typeface="Times New Roman" panose="02020603050405020304" pitchFamily="18" charset="0"/>
                        </a:rPr>
                        <a:t>208.165.17.6</a:t>
                      </a:r>
                    </a:p>
                  </a:txBody>
                  <a:tcPr anchor="ctr"/>
                </a:tc>
                <a:extLst>
                  <a:ext uri="{0D108BD9-81ED-4DB2-BD59-A6C34878D82A}">
                    <a16:rowId xmlns:a16="http://schemas.microsoft.com/office/drawing/2014/main" val="3491482219"/>
                  </a:ext>
                </a:extLst>
              </a:tr>
              <a:tr h="605332">
                <a:tc>
                  <a:txBody>
                    <a:bodyPr/>
                    <a:lstStyle/>
                    <a:p>
                      <a:pPr algn="ctr"/>
                      <a:r>
                        <a:rPr lang="en-US" sz="2400" dirty="0">
                          <a:latin typeface="Times New Roman" panose="02020603050405020304" pitchFamily="18" charset="0"/>
                          <a:cs typeface="Times New Roman" panose="02020603050405020304" pitchFamily="18" charset="0"/>
                        </a:rPr>
                        <a:t>Available</a:t>
                      </a:r>
                      <a:endParaRPr lang="ru-RU" sz="2400" dirty="0">
                        <a:latin typeface="Times New Roman" panose="02020603050405020304" pitchFamily="18" charset="0"/>
                        <a:cs typeface="Times New Roman" panose="02020603050405020304" pitchFamily="18" charset="0"/>
                      </a:endParaRPr>
                    </a:p>
                  </a:txBody>
                  <a:tcPr anchor="ctr"/>
                </a:tc>
                <a:tc>
                  <a:txBody>
                    <a:bodyPr/>
                    <a:lstStyle/>
                    <a:p>
                      <a:pPr algn="ctr"/>
                      <a:r>
                        <a:rPr lang="ru-RU" sz="2400" dirty="0">
                          <a:latin typeface="Times New Roman" panose="02020603050405020304" pitchFamily="18" charset="0"/>
                          <a:cs typeface="Times New Roman" panose="02020603050405020304" pitchFamily="18" charset="0"/>
                        </a:rPr>
                        <a:t>208.165.17.7</a:t>
                      </a:r>
                    </a:p>
                  </a:txBody>
                  <a:tcPr anchor="ctr"/>
                </a:tc>
                <a:extLst>
                  <a:ext uri="{0D108BD9-81ED-4DB2-BD59-A6C34878D82A}">
                    <a16:rowId xmlns:a16="http://schemas.microsoft.com/office/drawing/2014/main" val="542197260"/>
                  </a:ext>
                </a:extLst>
              </a:tr>
              <a:tr h="605332">
                <a:tc>
                  <a:txBody>
                    <a:bodyPr/>
                    <a:lstStyle/>
                    <a:p>
                      <a:pPr algn="ctr"/>
                      <a:r>
                        <a:rPr lang="en-US" sz="2400" dirty="0">
                          <a:latin typeface="Times New Roman" panose="02020603050405020304" pitchFamily="18" charset="0"/>
                          <a:cs typeface="Times New Roman" panose="02020603050405020304" pitchFamily="18" charset="0"/>
                        </a:rPr>
                        <a:t>Available</a:t>
                      </a:r>
                      <a:endParaRPr lang="ru-RU" sz="2400" dirty="0">
                        <a:latin typeface="Times New Roman" panose="02020603050405020304" pitchFamily="18" charset="0"/>
                        <a:cs typeface="Times New Roman" panose="02020603050405020304" pitchFamily="18" charset="0"/>
                      </a:endParaRPr>
                    </a:p>
                  </a:txBody>
                  <a:tcPr anchor="ctr"/>
                </a:tc>
                <a:tc>
                  <a:txBody>
                    <a:bodyPr/>
                    <a:lstStyle/>
                    <a:p>
                      <a:pPr algn="ctr"/>
                      <a:r>
                        <a:rPr lang="ru-RU" sz="2400" dirty="0">
                          <a:latin typeface="Times New Roman" panose="02020603050405020304" pitchFamily="18" charset="0"/>
                          <a:cs typeface="Times New Roman" panose="02020603050405020304" pitchFamily="18" charset="0"/>
                        </a:rPr>
                        <a:t>208.165.17.8</a:t>
                      </a:r>
                    </a:p>
                  </a:txBody>
                  <a:tcPr anchor="ctr"/>
                </a:tc>
                <a:extLst>
                  <a:ext uri="{0D108BD9-81ED-4DB2-BD59-A6C34878D82A}">
                    <a16:rowId xmlns:a16="http://schemas.microsoft.com/office/drawing/2014/main" val="3531966917"/>
                  </a:ext>
                </a:extLst>
              </a:tr>
            </a:tbl>
          </a:graphicData>
        </a:graphic>
      </p:graphicFrame>
    </p:spTree>
    <p:extLst>
      <p:ext uri="{BB962C8B-B14F-4D97-AF65-F5344CB8AC3E}">
        <p14:creationId xmlns:p14="http://schemas.microsoft.com/office/powerpoint/2010/main" val="277476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Port Address Translation (PAT)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Это наиболее распространенный тип NAT. При использовании </a:t>
            </a:r>
            <a:r>
              <a:rPr lang="ru-RU" dirty="0" err="1">
                <a:latin typeface="Times New Roman" panose="02020603050405020304" pitchFamily="18" charset="0"/>
                <a:cs typeface="Times New Roman" panose="02020603050405020304" pitchFamily="18" charset="0"/>
              </a:rPr>
              <a:t>Port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Address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Translation</a:t>
            </a:r>
            <a:r>
              <a:rPr lang="ru-RU" dirty="0">
                <a:latin typeface="Times New Roman" panose="02020603050405020304" pitchFamily="18" charset="0"/>
                <a:cs typeface="Times New Roman" panose="02020603050405020304" pitchFamily="18" charset="0"/>
              </a:rPr>
              <a:t> NAT подключение осуществляет трансляцию нескольких приватных адресов на один или несколько общедоступных. Этот принцип используется в большинстве маршрутизаторов, которые устанавливаются дома у частных абонентов. Адрес назначается провайдером маршрутизатором. При этом одновременный доступ к интернету могут получать несколько домашних пользователей.</a:t>
            </a:r>
          </a:p>
        </p:txBody>
      </p:sp>
    </p:spTree>
    <p:extLst>
      <p:ext uri="{BB962C8B-B14F-4D97-AF65-F5344CB8AC3E}">
        <p14:creationId xmlns:p14="http://schemas.microsoft.com/office/powerpoint/2010/main" val="1070784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253331"/>
            <a:ext cx="10515600" cy="4351338"/>
          </a:xfrm>
        </p:spPr>
        <p:txBody>
          <a:bodyPr anchor="ctr">
            <a:normAutofit/>
          </a:bodyPr>
          <a:lstStyle/>
          <a:p>
            <a:pPr marL="0" indent="0" algn="just">
              <a:buNone/>
            </a:pPr>
            <a:r>
              <a:rPr lang="ru-RU" b="1" dirty="0">
                <a:latin typeface="Times New Roman" panose="02020603050405020304" pitchFamily="18" charset="0"/>
                <a:cs typeface="Times New Roman" panose="02020603050405020304" pitchFamily="18" charset="0"/>
              </a:rPr>
              <a:t>ACL</a:t>
            </a:r>
            <a:r>
              <a:rPr lang="ru-RU" dirty="0">
                <a:latin typeface="Times New Roman" panose="02020603050405020304" pitchFamily="18" charset="0"/>
                <a:cs typeface="Times New Roman" panose="02020603050405020304" pitchFamily="18" charset="0"/>
              </a:rPr>
              <a:t> определяет, какие операции с файлами, программами или процессами разрешено, или запрещено выполнять группе или конкретному пользователю. Главная функция списка контроля доступом — фильтрация сетевого трафика, особенно в настройках безопасности ПК.</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4212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Port Address Translation (PAT)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Применение PAT позволяет сопоставлять несколько адресов с одним или несколькими. Это возможно благодаря отслеживанию каждого приватного адреса по номеру порта. После начала сеанса TCP/IP устройство генерирует номер порта источника TCP или UDP, что позволяет идентифицировать сеанс. При получении пакета от клиента NAT-маршрутизатором, он однозначно идентифицирует перевод NAT, используя номер собственного исходного порта. Схема PAT гарантирует использование разных портов TCP устройствами для каждого сеанса. При поступлении ответа от сервера при этом типе NAT номер порта источника уже используется как номер порта получателя. Это позволяет маршрутизатору однозначно правильно передавать пакеты.</a:t>
            </a:r>
          </a:p>
        </p:txBody>
      </p:sp>
    </p:spTree>
    <p:extLst>
      <p:ext uri="{BB962C8B-B14F-4D97-AF65-F5344CB8AC3E}">
        <p14:creationId xmlns:p14="http://schemas.microsoft.com/office/powerpoint/2010/main" val="1247698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Преимущества и недостатки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Понимая, как работает NAT, можно выделить комплекс серьезных преимуществ, которые предоставляет этот механизм при организации сетей. В том числе к основным плюсам относятся такие свойства </a:t>
            </a:r>
            <a:r>
              <a:rPr lang="ru-RU" dirty="0" err="1">
                <a:latin typeface="Times New Roman" panose="02020603050405020304" pitchFamily="18" charset="0"/>
                <a:cs typeface="Times New Roman" panose="02020603050405020304" pitchFamily="18" charset="0"/>
              </a:rPr>
              <a:t>Network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Address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Translation</a:t>
            </a:r>
            <a:r>
              <a:rPr lang="ru-RU" dirty="0">
                <a:latin typeface="Times New Roman" panose="02020603050405020304" pitchFamily="18" charset="0"/>
                <a:cs typeface="Times New Roman" panose="02020603050405020304" pitchFamily="18" charset="0"/>
              </a:rPr>
              <a:t>:</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Сохранение зарегистрированной схемы адресации благодаря разрешению на приватизацию внутренних сетей. При использовании PAT возможно использование для внешних соединений одного общедоступного адреса IPv4 внутренними хостами. Эта схема требует малого количества внешних адресов для поддержки значительного числа внутренних хостов.</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Повышение гибкости коммуникации с интернетом. Обеспечение надежных сетевых подключений достигается благодаря многочисленным пулам адресов, пулам балансировки нагрузки и резервному копированию.</a:t>
            </a:r>
          </a:p>
        </p:txBody>
      </p:sp>
    </p:spTree>
    <p:extLst>
      <p:ext uri="{BB962C8B-B14F-4D97-AF65-F5344CB8AC3E}">
        <p14:creationId xmlns:p14="http://schemas.microsoft.com/office/powerpoint/2010/main" val="42158222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Преимущества и недостатки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514350" indent="-514350" algn="just">
              <a:buFont typeface="+mj-lt"/>
              <a:buAutoNum type="arabicPeriod" startAt="3"/>
            </a:pPr>
            <a:r>
              <a:rPr lang="ru-RU" dirty="0">
                <a:latin typeface="Times New Roman" panose="02020603050405020304" pitchFamily="18" charset="0"/>
                <a:cs typeface="Times New Roman" panose="02020603050405020304" pitchFamily="18" charset="0"/>
              </a:rPr>
              <a:t>Поддержка согласованной работы внутренних схем сетевой адресации. Если сеть не использует NAT и приватные адреса IPv4, то для изменения общей схемы адресов приходится проводить переадресацию всего комплекса хостов. Это может значительно повышать стоимость переадресации. При использовании NAT обеспечивается возможность сохранения действующей частной схемы адресов, что позволяет намного легче вносить изменения в общедоступную схему адресации. На практике это означает, например, возможность смены провайдера компании без внесения изменений в собственные внутренние клиенты.</a:t>
            </a:r>
          </a:p>
          <a:p>
            <a:pPr marL="514350" indent="-514350" algn="just">
              <a:buFont typeface="+mj-lt"/>
              <a:buAutoNum type="arabicPeriod" startAt="3"/>
            </a:pPr>
            <a:r>
              <a:rPr lang="ru-RU" dirty="0">
                <a:latin typeface="Times New Roman" panose="02020603050405020304" pitchFamily="18" charset="0"/>
                <a:cs typeface="Times New Roman" panose="02020603050405020304" pitchFamily="18" charset="0"/>
              </a:rPr>
              <a:t>Поддержание высокого уровня сетевой безопасности. При использовании NAT частные сети не транслируют свою внутреннюю топологию и адреса, что повышает их надежность. При этом нужно учитывать, что NAT не является заменой решений сетевой безопасности, например, брандмауэра.</a:t>
            </a:r>
          </a:p>
        </p:txBody>
      </p:sp>
    </p:spTree>
    <p:extLst>
      <p:ext uri="{BB962C8B-B14F-4D97-AF65-F5344CB8AC3E}">
        <p14:creationId xmlns:p14="http://schemas.microsoft.com/office/powerpoint/2010/main" val="3281574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Преимущества и недостатки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0" indent="0" algn="just">
              <a:buNone/>
            </a:pPr>
            <a:r>
              <a:rPr lang="ru-RU" dirty="0">
                <a:latin typeface="Times New Roman" panose="02020603050405020304" pitchFamily="18" charset="0"/>
                <a:cs typeface="Times New Roman" panose="02020603050405020304" pitchFamily="18" charset="0"/>
              </a:rPr>
              <a:t>Особенностью NAT является организация прямого взаимодействия хостов в интернете с устройством, поддерживающим </a:t>
            </a:r>
            <a:r>
              <a:rPr lang="ru-RU" dirty="0" err="1">
                <a:latin typeface="Times New Roman" panose="02020603050405020304" pitchFamily="18" charset="0"/>
                <a:cs typeface="Times New Roman" panose="02020603050405020304" pitchFamily="18" charset="0"/>
              </a:rPr>
              <a:t>Network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Address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Translation</a:t>
            </a:r>
            <a:r>
              <a:rPr lang="ru-RU" dirty="0">
                <a:latin typeface="Times New Roman" panose="02020603050405020304" pitchFamily="18" charset="0"/>
                <a:cs typeface="Times New Roman" panose="02020603050405020304" pitchFamily="18" charset="0"/>
              </a:rPr>
              <a:t>, а не с фактическим хостом в локальной сети.</a:t>
            </a:r>
          </a:p>
          <a:p>
            <a:pPr marL="0" indent="0" algn="just">
              <a:buNone/>
            </a:pPr>
            <a:r>
              <a:rPr lang="ru-RU" dirty="0">
                <a:latin typeface="Times New Roman" panose="02020603050405020304" pitchFamily="18" charset="0"/>
                <a:cs typeface="Times New Roman" panose="02020603050405020304" pitchFamily="18" charset="0"/>
              </a:rPr>
              <a:t>Тут выявляются некоторые недостатки механизма, в том числе:</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Определенное снижение производительности сети из-за увеличения задержке переключения при трансформации в пакетах каждого IPv4-адреса. Снижение производительности может быть чувствительным для </a:t>
            </a:r>
            <a:r>
              <a:rPr lang="ru-RU" dirty="0" err="1">
                <a:latin typeface="Times New Roman" panose="02020603050405020304" pitchFamily="18" charset="0"/>
                <a:cs typeface="Times New Roman" panose="02020603050405020304" pitchFamily="18" charset="0"/>
              </a:rPr>
              <a:t>VoIP</a:t>
            </a:r>
            <a:r>
              <a:rPr lang="ru-RU" dirty="0">
                <a:latin typeface="Times New Roman" panose="02020603050405020304" pitchFamily="18" charset="0"/>
                <a:cs typeface="Times New Roman" panose="02020603050405020304" pitchFamily="18" charset="0"/>
              </a:rPr>
              <a:t> и других протоколов реального времени.</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Потеря сквозной адресации, необходимой для работы ряда приложений и протоколов. Если приложение использует не квалифицированное доменное имя, а физические адреса, то пакеты не попадают к получателям через NAT-маршрутизатор. В некоторых случаях проблема устраняется при помощи статических сопоставлений NAT.</a:t>
            </a:r>
          </a:p>
        </p:txBody>
      </p:sp>
    </p:spTree>
    <p:extLst>
      <p:ext uri="{BB962C8B-B14F-4D97-AF65-F5344CB8AC3E}">
        <p14:creationId xmlns:p14="http://schemas.microsoft.com/office/powerpoint/2010/main" val="15080809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Преимущества и недостатки </a:t>
            </a:r>
            <a:r>
              <a:rPr lang="en-US" b="1" dirty="0">
                <a:latin typeface="Times New Roman" panose="02020603050405020304" pitchFamily="18" charset="0"/>
                <a:cs typeface="Times New Roman" panose="02020603050405020304" pitchFamily="18" charset="0"/>
              </a:rPr>
              <a:t>NAT</a:t>
            </a:r>
          </a:p>
        </p:txBody>
      </p:sp>
      <p:sp>
        <p:nvSpPr>
          <p:cNvPr id="3" name="Объект 2"/>
          <p:cNvSpPr>
            <a:spLocks noGrp="1"/>
          </p:cNvSpPr>
          <p:nvPr>
            <p:ph idx="1"/>
          </p:nvPr>
        </p:nvSpPr>
        <p:spPr>
          <a:xfrm>
            <a:off x="838200" y="1690688"/>
            <a:ext cx="10515600" cy="4351338"/>
          </a:xfrm>
        </p:spPr>
        <p:txBody>
          <a:bodyPr anchor="ctr">
            <a:normAutofit/>
          </a:bodyPr>
          <a:lstStyle/>
          <a:p>
            <a:pPr marL="514350" indent="-514350" algn="just">
              <a:buFont typeface="+mj-lt"/>
              <a:buAutoNum type="arabicPeriod" startAt="3"/>
            </a:pPr>
            <a:r>
              <a:rPr lang="ru-RU" dirty="0">
                <a:latin typeface="Times New Roman" panose="02020603050405020304" pitchFamily="18" charset="0"/>
                <a:cs typeface="Times New Roman" panose="02020603050405020304" pitchFamily="18" charset="0"/>
              </a:rPr>
              <a:t>Потеря сквозной трассировки IPv4. Из-за множества изменений адресов пакетов осложняется трассировка, определение и устранение неполадок.</a:t>
            </a:r>
          </a:p>
          <a:p>
            <a:pPr marL="514350" indent="-514350" algn="just">
              <a:buFont typeface="+mj-lt"/>
              <a:buAutoNum type="arabicPeriod" startAt="3"/>
            </a:pPr>
            <a:r>
              <a:rPr lang="ru-RU" dirty="0">
                <a:latin typeface="Times New Roman" panose="02020603050405020304" pitchFamily="18" charset="0"/>
                <a:cs typeface="Times New Roman" panose="02020603050405020304" pitchFamily="18" charset="0"/>
              </a:rPr>
              <a:t>Осложнение работы </a:t>
            </a:r>
            <a:r>
              <a:rPr lang="ru-RU" dirty="0" err="1">
                <a:latin typeface="Times New Roman" panose="02020603050405020304" pitchFamily="18" charset="0"/>
                <a:cs typeface="Times New Roman" panose="02020603050405020304" pitchFamily="18" charset="0"/>
              </a:rPr>
              <a:t>IPsec</a:t>
            </a:r>
            <a:r>
              <a:rPr lang="ru-RU" dirty="0">
                <a:latin typeface="Times New Roman" panose="02020603050405020304" pitchFamily="18" charset="0"/>
                <a:cs typeface="Times New Roman" panose="02020603050405020304" pitchFamily="18" charset="0"/>
              </a:rPr>
              <a:t> и других протоколов </a:t>
            </a:r>
            <a:r>
              <a:rPr lang="ru-RU" dirty="0" err="1">
                <a:latin typeface="Times New Roman" panose="02020603050405020304" pitchFamily="18" charset="0"/>
                <a:cs typeface="Times New Roman" panose="02020603050405020304" pitchFamily="18" charset="0"/>
              </a:rPr>
              <a:t>туннелирования</a:t>
            </a:r>
            <a:r>
              <a:rPr lang="ru-RU" dirty="0">
                <a:latin typeface="Times New Roman" panose="02020603050405020304" pitchFamily="18" charset="0"/>
                <a:cs typeface="Times New Roman" panose="02020603050405020304" pitchFamily="18" charset="0"/>
              </a:rPr>
              <a:t> в результате изменения значений в заголовках, что затрудняет проверки целостности.</a:t>
            </a:r>
          </a:p>
          <a:p>
            <a:pPr marL="514350" indent="-514350" algn="just">
              <a:buFont typeface="+mj-lt"/>
              <a:buAutoNum type="arabicPeriod" startAt="3"/>
            </a:pPr>
            <a:r>
              <a:rPr lang="ru-RU" dirty="0">
                <a:latin typeface="Times New Roman" panose="02020603050405020304" pitchFamily="18" charset="0"/>
                <a:cs typeface="Times New Roman" panose="02020603050405020304" pitchFamily="18" charset="0"/>
              </a:rPr>
              <a:t>Возможность нарушения работы </a:t>
            </a:r>
            <a:r>
              <a:rPr lang="ru-RU" dirty="0" err="1">
                <a:latin typeface="Times New Roman" panose="02020603050405020304" pitchFamily="18" charset="0"/>
                <a:cs typeface="Times New Roman" panose="02020603050405020304" pitchFamily="18" charset="0"/>
              </a:rPr>
              <a:t>stateless</a:t>
            </a:r>
            <a:r>
              <a:rPr lang="ru-RU" dirty="0">
                <a:latin typeface="Times New Roman" panose="02020603050405020304" pitchFamily="18" charset="0"/>
                <a:cs typeface="Times New Roman" panose="02020603050405020304" pitchFamily="18" charset="0"/>
              </a:rPr>
              <a:t> протоколов или служб, которые требуют инициирования TCP-соединений из внешней сети, если NAT-маршрутизатор не настроен для их поддержки.</a:t>
            </a:r>
          </a:p>
        </p:txBody>
      </p:sp>
    </p:spTree>
    <p:extLst>
      <p:ext uri="{BB962C8B-B14F-4D97-AF65-F5344CB8AC3E}">
        <p14:creationId xmlns:p14="http://schemas.microsoft.com/office/powerpoint/2010/main" val="3603174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Как работает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253331"/>
            <a:ext cx="10515600" cy="4351338"/>
          </a:xfrm>
        </p:spPr>
        <p:txBody>
          <a:bodyPr anchor="ctr"/>
          <a:lstStyle/>
          <a:p>
            <a:pPr marL="0" indent="0" algn="just">
              <a:buNone/>
            </a:pPr>
            <a:r>
              <a:rPr lang="ru-RU" dirty="0">
                <a:latin typeface="Times New Roman" panose="02020603050405020304" pitchFamily="18" charset="0"/>
                <a:cs typeface="Times New Roman" panose="02020603050405020304" pitchFamily="18" charset="0"/>
              </a:rPr>
              <a:t>Каждый элемент ACL определяется как субъект или операция. Пользователи имеют различные уровни привилегий. Например, файловый объект имеет ACL (Игорь: </a:t>
            </a:r>
            <a:r>
              <a:rPr lang="ru-RU" dirty="0" err="1">
                <a:latin typeface="Times New Roman" panose="02020603050405020304" pitchFamily="18" charset="0"/>
                <a:cs typeface="Times New Roman" panose="02020603050405020304" pitchFamily="18" charset="0"/>
              </a:rPr>
              <a:t>delete</a:t>
            </a:r>
            <a:r>
              <a:rPr lang="ru-RU" dirty="0">
                <a:latin typeface="Times New Roman" panose="02020603050405020304" pitchFamily="18" charset="0"/>
                <a:cs typeface="Times New Roman" panose="02020603050405020304" pitchFamily="18" charset="0"/>
              </a:rPr>
              <a:t>; Алиса: </a:t>
            </a:r>
            <a:r>
              <a:rPr lang="ru-RU" dirty="0" err="1">
                <a:latin typeface="Times New Roman" panose="02020603050405020304" pitchFamily="18" charset="0"/>
                <a:cs typeface="Times New Roman" panose="02020603050405020304" pitchFamily="18" charset="0"/>
              </a:rPr>
              <a:t>read</a:t>
            </a:r>
            <a:r>
              <a:rPr lang="ru-RU" dirty="0">
                <a:latin typeface="Times New Roman" panose="02020603050405020304" pitchFamily="18" charset="0"/>
                <a:cs typeface="Times New Roman" panose="02020603050405020304" pitchFamily="18" charset="0"/>
              </a:rPr>
              <a:t>; Мария: </a:t>
            </a:r>
            <a:r>
              <a:rPr lang="ru-RU" dirty="0" err="1">
                <a:latin typeface="Times New Roman" panose="02020603050405020304" pitchFamily="18" charset="0"/>
                <a:cs typeface="Times New Roman" panose="02020603050405020304" pitchFamily="18" charset="0"/>
              </a:rPr>
              <a:t>read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write</a:t>
            </a:r>
            <a:r>
              <a:rPr lang="ru-RU" dirty="0">
                <a:latin typeface="Times New Roman" panose="02020603050405020304" pitchFamily="18" charset="0"/>
                <a:cs typeface="Times New Roman" panose="02020603050405020304" pitchFamily="18" charset="0"/>
              </a:rPr>
              <a:t>), это дает Игорю разрешение на удаление файла, Алисе — только на чтение, а Марии — на чтение и запись.</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Списки контроля доступом работают как фильтры на коммутаторах и маршрутизаторах — ACL управляют доступом трафика в сеть. Также ACL встраивают в ОС и сетевые интерфейсы, где они фильтруют типы трафика в сети.</a:t>
            </a:r>
          </a:p>
        </p:txBody>
      </p:sp>
    </p:spTree>
    <p:extLst>
      <p:ext uri="{BB962C8B-B14F-4D97-AF65-F5344CB8AC3E}">
        <p14:creationId xmlns:p14="http://schemas.microsoft.com/office/powerpoint/2010/main" val="4283573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Как работает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253331"/>
            <a:ext cx="10515600" cy="4351338"/>
          </a:xfrm>
        </p:spPr>
        <p:txBody>
          <a:bodyPr anchor="ctr"/>
          <a:lstStyle/>
          <a:p>
            <a:pPr marL="0" indent="0" algn="just">
              <a:buNone/>
            </a:pPr>
            <a:r>
              <a:rPr lang="ru-RU" dirty="0">
                <a:latin typeface="Times New Roman" panose="02020603050405020304" pitchFamily="18" charset="0"/>
                <a:cs typeface="Times New Roman" panose="02020603050405020304" pitchFamily="18" charset="0"/>
              </a:rPr>
              <a:t>Источник и пункт назначения трафика — основные параметры, по которым происходит фильтрация. ACL выполняют свою основную задачу благодаря идентификации и управлению поведением доступа к сети, управлению потоками трафика и гранулярному наблюдению.</a:t>
            </a:r>
          </a:p>
        </p:txBody>
      </p:sp>
    </p:spTree>
    <p:extLst>
      <p:ext uri="{BB962C8B-B14F-4D97-AF65-F5344CB8AC3E}">
        <p14:creationId xmlns:p14="http://schemas.microsoft.com/office/powerpoint/2010/main" val="251043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Какие проблемы решает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lstStyle/>
          <a:p>
            <a:pPr marL="0" indent="0" algn="just">
              <a:buNone/>
            </a:pPr>
            <a:r>
              <a:rPr lang="ru-RU" b="1" dirty="0">
                <a:latin typeface="Times New Roman" panose="02020603050405020304" pitchFamily="18" charset="0"/>
                <a:cs typeface="Times New Roman" panose="02020603050405020304" pitchFamily="18" charset="0"/>
              </a:rPr>
              <a:t>Список управления доступом </a:t>
            </a:r>
            <a:r>
              <a:rPr lang="ru-RU" dirty="0">
                <a:latin typeface="Times New Roman" panose="02020603050405020304" pitchFamily="18" charset="0"/>
                <a:cs typeface="Times New Roman" panose="02020603050405020304" pitchFamily="18" charset="0"/>
              </a:rPr>
              <a:t>— один из самых продуктивных способов защиты сетей для организаций. ACL решает следующие проблемы:</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проникновение вирусов и вредоносного кода в организацию;</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захват сети неподходящими службами и отказ в ресурсах нужным службам;</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утечки данных.</a:t>
            </a: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0327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Типы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lstStyle/>
          <a:p>
            <a:pPr marL="0" indent="0">
              <a:buNone/>
            </a:pPr>
            <a:r>
              <a:rPr lang="ru-RU" b="1" dirty="0">
                <a:latin typeface="Times New Roman" panose="02020603050405020304" pitchFamily="18" charset="0"/>
                <a:cs typeface="Times New Roman" panose="02020603050405020304" pitchFamily="18" charset="0"/>
              </a:rPr>
              <a:t>Стандартные ACL</a:t>
            </a:r>
            <a:r>
              <a:rPr lang="ru-RU" dirty="0">
                <a:latin typeface="Times New Roman" panose="02020603050405020304" pitchFamily="18" charset="0"/>
                <a:cs typeface="Times New Roman" panose="02020603050405020304" pitchFamily="18" charset="0"/>
              </a:rPr>
              <a:t> разрешают или запрещают пакеты только на основе IPv4-адреса источника. В них дополнительно используются номера 1300-1999 или 1-99 для определения маршрутизатором точного адреса источника информации. Стандартные ACL не так мощны, как расширенные, но используют меньше вычислительной мощности.</a:t>
            </a:r>
          </a:p>
        </p:txBody>
      </p:sp>
    </p:spTree>
    <p:extLst>
      <p:ext uri="{BB962C8B-B14F-4D97-AF65-F5344CB8AC3E}">
        <p14:creationId xmlns:p14="http://schemas.microsoft.com/office/powerpoint/2010/main" val="3706391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Типы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lstStyle/>
          <a:p>
            <a:pPr marL="0" indent="0" algn="just">
              <a:buNone/>
            </a:pPr>
            <a:r>
              <a:rPr lang="ru-RU" b="1" dirty="0">
                <a:latin typeface="Times New Roman" panose="02020603050405020304" pitchFamily="18" charset="0"/>
                <a:cs typeface="Times New Roman" panose="02020603050405020304" pitchFamily="18" charset="0"/>
              </a:rPr>
              <a:t>Расширенные ACL</a:t>
            </a:r>
            <a:r>
              <a:rPr lang="ru-RU" dirty="0">
                <a:latin typeface="Times New Roman" panose="02020603050405020304" pitchFamily="18" charset="0"/>
                <a:cs typeface="Times New Roman" panose="02020603050405020304" pitchFamily="18" charset="0"/>
              </a:rPr>
              <a:t> позволяют разграничивать адреса поставки и назначения для определенных узлов или всей сети. С помощью расширенных списков управления доступом можно фильтровать трафик, поддерживаемый протоколами IP, TCP, ICMP, UDP.</a:t>
            </a:r>
          </a:p>
        </p:txBody>
      </p:sp>
    </p:spTree>
    <p:extLst>
      <p:ext uri="{BB962C8B-B14F-4D97-AF65-F5344CB8AC3E}">
        <p14:creationId xmlns:p14="http://schemas.microsoft.com/office/powerpoint/2010/main" val="3317177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Типы </a:t>
            </a:r>
            <a:r>
              <a:rPr lang="en-US" b="1" dirty="0">
                <a:latin typeface="Times New Roman" panose="02020603050405020304" pitchFamily="18" charset="0"/>
                <a:cs typeface="Times New Roman" panose="02020603050405020304" pitchFamily="18" charset="0"/>
              </a:rPr>
              <a:t>ACL</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lstStyle/>
          <a:p>
            <a:pPr marL="0" indent="0" algn="just">
              <a:buNone/>
            </a:pPr>
            <a:r>
              <a:rPr lang="ru-RU" b="1" dirty="0">
                <a:latin typeface="Times New Roman" panose="02020603050405020304" pitchFamily="18" charset="0"/>
                <a:cs typeface="Times New Roman" panose="02020603050405020304" pitchFamily="18" charset="0"/>
              </a:rPr>
              <a:t>Рефлексивные ACL</a:t>
            </a:r>
            <a:r>
              <a:rPr lang="ru-RU" dirty="0">
                <a:latin typeface="Times New Roman" panose="02020603050405020304" pitchFamily="18" charset="0"/>
                <a:cs typeface="Times New Roman" panose="02020603050405020304" pitchFamily="18" charset="0"/>
              </a:rPr>
              <a:t> фильтруют трафик с помощью данных сеанса верхнего уровня. Узел в локальной сети отправляет TCP-запрос в интернет и получает TCP-ответ. Далее формируется дополнительный ACL, распознающий сгенерированные из локальной сети параметры сессий пользователей. Эти параметры служат основой для доступа.</a:t>
            </a:r>
          </a:p>
        </p:txBody>
      </p:sp>
    </p:spTree>
    <p:extLst>
      <p:ext uri="{BB962C8B-B14F-4D97-AF65-F5344CB8AC3E}">
        <p14:creationId xmlns:p14="http://schemas.microsoft.com/office/powerpoint/2010/main" val="2062569049"/>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943</TotalTime>
  <Words>2226</Words>
  <Application>Microsoft Office PowerPoint</Application>
  <PresentationFormat>Широкоэкранный</PresentationFormat>
  <Paragraphs>131</Paragraphs>
  <Slides>34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Corbel</vt:lpstr>
      <vt:lpstr>Gill Sans MT</vt:lpstr>
      <vt:lpstr>Times New Roman</vt:lpstr>
      <vt:lpstr>Wingdings 2</vt:lpstr>
      <vt:lpstr>Дивиденд</vt:lpstr>
      <vt:lpstr>PhD, кафедра информационные системы Карюкин В.И.</vt:lpstr>
      <vt:lpstr>Презентация PowerPoint</vt:lpstr>
      <vt:lpstr>Презентация PowerPoint</vt:lpstr>
      <vt:lpstr>Как работает ACL</vt:lpstr>
      <vt:lpstr>Как работает ACL</vt:lpstr>
      <vt:lpstr>Какие проблемы решает ACL</vt:lpstr>
      <vt:lpstr>Типы ACL</vt:lpstr>
      <vt:lpstr>Типы ACL</vt:lpstr>
      <vt:lpstr>Типы ACL</vt:lpstr>
      <vt:lpstr>Типы ACL</vt:lpstr>
      <vt:lpstr>Файловые системы с ACL</vt:lpstr>
      <vt:lpstr>Файловые системы с ACL</vt:lpstr>
      <vt:lpstr>Сетевые ACL</vt:lpstr>
      <vt:lpstr>Настройка</vt:lpstr>
      <vt:lpstr>Настройка</vt:lpstr>
      <vt:lpstr>Настройка</vt:lpstr>
      <vt:lpstr>Настройка</vt:lpstr>
      <vt:lpstr>Преобразование сетевых адресов IPv4</vt:lpstr>
      <vt:lpstr>Презентация PowerPoint</vt:lpstr>
      <vt:lpstr>Что такое NAT?</vt:lpstr>
      <vt:lpstr>Терминология NAT</vt:lpstr>
      <vt:lpstr>Терминология NAT</vt:lpstr>
      <vt:lpstr>Типы NAT</vt:lpstr>
      <vt:lpstr>Статический NAT</vt:lpstr>
      <vt:lpstr>Статический NAT</vt:lpstr>
      <vt:lpstr>Статический NAT</vt:lpstr>
      <vt:lpstr>Динамический NAT</vt:lpstr>
      <vt:lpstr>Динамический NAT</vt:lpstr>
      <vt:lpstr>Port Address Translation (PAT)</vt:lpstr>
      <vt:lpstr>Port Address Translation (PAT)</vt:lpstr>
      <vt:lpstr>Преимущества и недостатки NAT</vt:lpstr>
      <vt:lpstr>Преимущества и недостатки NAT</vt:lpstr>
      <vt:lpstr>Преимущества и недостатки NAT</vt:lpstr>
      <vt:lpstr>Преимущества и недостатки NAT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Списки контроля доступа (ACL)</dc:title>
  <dc:creator>Слободянюк</dc:creator>
  <cp:lastModifiedBy>Владислав Карюкин</cp:lastModifiedBy>
  <cp:revision>8</cp:revision>
  <dcterms:created xsi:type="dcterms:W3CDTF">2023-05-11T06:16:13Z</dcterms:created>
  <dcterms:modified xsi:type="dcterms:W3CDTF">2024-11-01T03:53:02Z</dcterms:modified>
</cp:coreProperties>
</file>